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FB115F-00F1-42B0-B492-773AA7A31CD7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B1E199-888A-4FD3-A54D-E765E4185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87737"/>
            <a:ext cx="8424935" cy="173198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«Сатиры смелый властелин»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67862"/>
            <a:ext cx="8820472" cy="17526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М.Е.Салтыков</a:t>
            </a:r>
            <a:r>
              <a:rPr lang="ru-RU" sz="3600" dirty="0" smtClean="0">
                <a:latin typeface="Monotype Corsiva" pitchFamily="66" charset="0"/>
              </a:rPr>
              <a:t>-Щедрин – писатель-сатирик.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3012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И.А. </a:t>
            </a:r>
            <a:r>
              <a:rPr lang="ru-RU" i="1" dirty="0" err="1" smtClean="0"/>
              <a:t>Юлаева</a:t>
            </a:r>
            <a:r>
              <a:rPr lang="ru-RU" i="1" dirty="0" smtClean="0"/>
              <a:t>, учитель русского языка и литературы </a:t>
            </a:r>
          </a:p>
          <a:p>
            <a:r>
              <a:rPr lang="ru-RU" i="1" dirty="0" smtClean="0"/>
              <a:t>ГБОУ школы №580 Приморского района Санкт-Петербурга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2159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20472" cy="1054250"/>
          </a:xfrm>
        </p:spPr>
        <p:txBody>
          <a:bodyPr/>
          <a:lstStyle/>
          <a:p>
            <a:r>
              <a:rPr lang="ru-RU" sz="4400" dirty="0" smtClean="0">
                <a:latin typeface="Monotype Corsiva" pitchFamily="66" charset="0"/>
              </a:rPr>
              <a:t>«Как один мужик двух генералов прокормил»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114744" cy="41764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91931" cy="436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43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Русским духом пахнет…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503738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516312" cy="263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11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«Премудрый пескарь»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52839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803650" cy="3947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902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«Есть ли на свете ещё более сильное средство противостоять всем издевательствам мира и судьбы, чем смех!»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672408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5" y="2239963"/>
            <a:ext cx="258445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42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2204864"/>
            <a:ext cx="7745505" cy="38778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Талантливо и виртуозно осуществляет социальное обличение.</a:t>
            </a:r>
          </a:p>
          <a:p>
            <a:r>
              <a:rPr lang="ru-RU" sz="2000" dirty="0" smtClean="0">
                <a:latin typeface="Monotype Corsiva" pitchFamily="66" charset="0"/>
              </a:rPr>
              <a:t>Наполняет традиционную народную форму- сказка- новым содержанием.</a:t>
            </a:r>
          </a:p>
          <a:p>
            <a:r>
              <a:rPr lang="ru-RU" sz="2000" dirty="0" smtClean="0">
                <a:latin typeface="Monotype Corsiva" pitchFamily="66" charset="0"/>
              </a:rPr>
              <a:t>В иносказательной форме передаёт абсурд и несостоятельность изображаемой ситуации.</a:t>
            </a:r>
          </a:p>
          <a:p>
            <a:r>
              <a:rPr lang="ru-RU" sz="2000" dirty="0" smtClean="0">
                <a:latin typeface="Monotype Corsiva" pitchFamily="66" charset="0"/>
              </a:rPr>
              <a:t>Язык глубоко народен, близок к русскому фольклору: традиционные сказочные приёмы, образы, пословицы, поговорки,                присказки.</a:t>
            </a:r>
          </a:p>
          <a:p>
            <a:r>
              <a:rPr lang="ru-RU" sz="2000" dirty="0" smtClean="0">
                <a:latin typeface="Monotype Corsiva" pitchFamily="66" charset="0"/>
              </a:rPr>
              <a:t>Фантастический мир сказок реален, несёт в себе обобщённое социальное и политическое содержание</a:t>
            </a:r>
          </a:p>
          <a:p>
            <a:r>
              <a:rPr lang="ru-RU" sz="2000" dirty="0" smtClean="0">
                <a:latin typeface="Monotype Corsiva" pitchFamily="66" charset="0"/>
              </a:rPr>
              <a:t>Несоответствие формы и содержания способствует резкому обнажению типа или обстоятельства..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56263" cy="1054250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Новаторство М.Е</a:t>
            </a:r>
            <a:r>
              <a:rPr lang="ru-RU" sz="3600" dirty="0" smtClean="0">
                <a:latin typeface="Monotype Corsiva" pitchFamily="66" charset="0"/>
              </a:rPr>
              <a:t>. Салтыкова-Щедрина </a:t>
            </a:r>
            <a:r>
              <a:rPr lang="ru-RU" sz="3600" dirty="0" smtClean="0">
                <a:latin typeface="Monotype Corsiva" pitchFamily="66" charset="0"/>
              </a:rPr>
              <a:t>как писателя-сатирика.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530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56263" cy="105425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Спасибо за внимание!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5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2973030" cy="4004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Гроза духа, оскорбленного позором общества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3093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(1826-1889)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2492896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«Цель моя – обличение того, от чего происходят и развиваются общие народные недостатки и бедствия, борьба против главного существенного зла, - всего порочного, бесчестного и недостойного человека».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4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204864"/>
            <a:ext cx="5040559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Понятия, характеризующие творчество писателя: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Комическое (от греч. </a:t>
            </a:r>
            <a:r>
              <a:rPr lang="en-US" dirty="0" err="1" smtClean="0">
                <a:latin typeface="Monotype Corsiva" pitchFamily="66" charset="0"/>
              </a:rPr>
              <a:t>komikos</a:t>
            </a:r>
            <a:r>
              <a:rPr lang="en-US" dirty="0" smtClean="0">
                <a:latin typeface="Monotype Corsiva" pitchFamily="66" charset="0"/>
              </a:rPr>
              <a:t> – </a:t>
            </a:r>
            <a:r>
              <a:rPr lang="ru-RU" dirty="0" smtClean="0">
                <a:latin typeface="Monotype Corsiva" pitchFamily="66" charset="0"/>
              </a:rPr>
              <a:t>веселый, смешной, и </a:t>
            </a:r>
            <a:r>
              <a:rPr lang="en-US" dirty="0" err="1" smtClean="0">
                <a:latin typeface="Monotype Corsiva" pitchFamily="66" charset="0"/>
              </a:rPr>
              <a:t>komos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– веселая ватага ряженых на сельских празднествах Диониса в Древней Греции)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Сатирическое (от лат. </a:t>
            </a:r>
            <a:r>
              <a:rPr lang="en-US" dirty="0" err="1" smtClean="0">
                <a:latin typeface="Monotype Corsiva" pitchFamily="66" charset="0"/>
              </a:rPr>
              <a:t>satura</a:t>
            </a:r>
            <a:r>
              <a:rPr lang="en-US" dirty="0" smtClean="0">
                <a:latin typeface="Monotype Corsiva" pitchFamily="66" charset="0"/>
              </a:rPr>
              <a:t> –</a:t>
            </a:r>
            <a:r>
              <a:rPr lang="ru-RU" dirty="0" smtClean="0">
                <a:latin typeface="Monotype Corsiva" pitchFamily="66" charset="0"/>
              </a:rPr>
              <a:t> смесь)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Пародия (от греч. </a:t>
            </a:r>
            <a:r>
              <a:rPr lang="en-US" dirty="0" err="1">
                <a:latin typeface="Monotype Corsiva" pitchFamily="66" charset="0"/>
              </a:rPr>
              <a:t>p</a:t>
            </a:r>
            <a:r>
              <a:rPr lang="en-US" dirty="0" err="1" smtClean="0">
                <a:latin typeface="Monotype Corsiva" pitchFamily="66" charset="0"/>
              </a:rPr>
              <a:t>arodia</a:t>
            </a:r>
            <a:r>
              <a:rPr lang="en-US" dirty="0" smtClean="0">
                <a:latin typeface="Monotype Corsiva" pitchFamily="66" charset="0"/>
              </a:rPr>
              <a:t> – </a:t>
            </a:r>
            <a:r>
              <a:rPr lang="ru-RU" dirty="0" err="1" smtClean="0">
                <a:latin typeface="Monotype Corsiva" pitchFamily="66" charset="0"/>
              </a:rPr>
              <a:t>противопеснь</a:t>
            </a:r>
            <a:r>
              <a:rPr lang="ru-RU" dirty="0" smtClean="0">
                <a:latin typeface="Monotype Corsiva" pitchFamily="66" charset="0"/>
              </a:rPr>
              <a:t>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М.Е. Салтыков-Щедрин как писатель-сатирик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81347"/>
            <a:ext cx="3353969" cy="4453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465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84878"/>
            <a:ext cx="8265241" cy="208823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Monotype Corsiva" pitchFamily="66" charset="0"/>
              </a:rPr>
              <a:t>Комическое – общественно значимое жизненное противоречие, которое в искусстве является объектом особой эмоционально насыщенной эстетической критики – осмеяния (словарь литературоведческих терминов).</a:t>
            </a:r>
          </a:p>
          <a:p>
            <a:r>
              <a:rPr lang="ru-RU" dirty="0" smtClean="0">
                <a:latin typeface="Monotype Corsiva" pitchFamily="66" charset="0"/>
              </a:rPr>
              <a:t>Комическое – смешное (Литературный энциклопедический словарь).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Комическое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93647"/>
            <a:ext cx="3744416" cy="251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8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564904"/>
            <a:ext cx="7673497" cy="345730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Сатирическое – стихотворный жанр античности, в котором в виде пародий, посланий, памфлетов и т.д. разрабатывалась самая разнообразная тематика.</a:t>
            </a:r>
          </a:p>
          <a:p>
            <a:r>
              <a:rPr lang="ru-RU" dirty="0" smtClean="0">
                <a:latin typeface="Monotype Corsiva" pitchFamily="66" charset="0"/>
              </a:rPr>
              <a:t>Сатирическое – беспощадное, уничтожающее переосмысление объекта изображения (и критики), разрешающееся смехом; специфический способ художественного воспроизведения действительности (Литературный энциклопедический словарь).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Сатирическое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8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Пародия – вид сатирического произведения, целью которого является осмеяние литературного направления, жанра, стиля, манеры писателя, отдельного произведения; обычно строится на нарочитом несоответствии стилистических и тематических планов художественной форме (Литературный энциклопедический словарь).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Пародия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6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«Сказки для детей изрядного возраста»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2145"/>
            <a:ext cx="3802477" cy="455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211960" y="2240280"/>
            <a:ext cx="4680519" cy="38770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Всего писателем создано 32 сказки.</a:t>
            </a:r>
          </a:p>
          <a:p>
            <a:r>
              <a:rPr lang="ru-RU" sz="1800" dirty="0" smtClean="0">
                <a:latin typeface="Monotype Corsiva" pitchFamily="66" charset="0"/>
              </a:rPr>
              <a:t>Автор выразил «особенное паталогическое состояние, в котором находилось русское общество»</a:t>
            </a:r>
          </a:p>
          <a:p>
            <a:r>
              <a:rPr lang="ru-RU" sz="1800" dirty="0" smtClean="0">
                <a:latin typeface="Monotype Corsiva" pitchFamily="66" charset="0"/>
              </a:rPr>
              <a:t>Многие сказки написаны в жанре животного эпоса.</a:t>
            </a:r>
          </a:p>
          <a:p>
            <a:r>
              <a:rPr lang="ru-RU" sz="1800" dirty="0" smtClean="0">
                <a:latin typeface="Monotype Corsiva" pitchFamily="66" charset="0"/>
              </a:rPr>
              <a:t>Маски животных нужны писателю и  для аллегории, и для низведения человека до положения хищного животного.</a:t>
            </a:r>
          </a:p>
          <a:p>
            <a:r>
              <a:rPr lang="ru-RU" sz="1800" dirty="0" smtClean="0">
                <a:latin typeface="Monotype Corsiva" pitchFamily="66" charset="0"/>
              </a:rPr>
              <a:t>Помимо сказок о животных, у писателя есть сказки, где действуют </a:t>
            </a:r>
            <a:r>
              <a:rPr lang="ru-RU" sz="1800" dirty="0">
                <a:latin typeface="Monotype Corsiva" pitchFamily="66" charset="0"/>
              </a:rPr>
              <a:t>л</a:t>
            </a:r>
            <a:r>
              <a:rPr lang="ru-RU" sz="1800" dirty="0" smtClean="0">
                <a:latin typeface="Monotype Corsiva" pitchFamily="66" charset="0"/>
              </a:rPr>
              <a:t>юди. Особые художественные приёмы автора- ирония, гипербола</a:t>
            </a:r>
            <a:r>
              <a:rPr lang="ru-RU" sz="1800" dirty="0" smtClean="0">
                <a:latin typeface="Monotype Corsiva" pitchFamily="66" charset="0"/>
              </a:rPr>
              <a:t>, гротеск</a:t>
            </a:r>
            <a:r>
              <a:rPr lang="ru-RU" sz="1800" dirty="0" smtClean="0">
                <a:latin typeface="Monotype Corsiva" pitchFamily="66" charset="0"/>
              </a:rPr>
              <a:t>, эзопов язык.</a:t>
            </a:r>
            <a:endParaRPr lang="ru-RU" sz="1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6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70156"/>
            <a:ext cx="8712968" cy="105425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Своеобразие сказок писателя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2240280"/>
            <a:ext cx="3662120" cy="387705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…А если б, между </a:t>
            </a:r>
            <a:r>
              <a:rPr lang="ru-RU" dirty="0" smtClean="0">
                <a:latin typeface="Monotype Corsiva" pitchFamily="66" charset="0"/>
              </a:rPr>
              <a:t>нами,</a:t>
            </a:r>
          </a:p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Был </a:t>
            </a:r>
            <a:r>
              <a:rPr lang="ru-RU" dirty="0" smtClean="0">
                <a:latin typeface="Monotype Corsiva" pitchFamily="66" charset="0"/>
              </a:rPr>
              <a:t>цензором назначен я, </a:t>
            </a: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На </a:t>
            </a:r>
            <a:r>
              <a:rPr lang="ru-RU" dirty="0" smtClean="0">
                <a:latin typeface="Monotype Corsiva" pitchFamily="66" charset="0"/>
              </a:rPr>
              <a:t>басни бы налёг; ох! Басни-смерть моя! Насмешки вечные над львами! Над орлами! Кто что ни говори; Хотя животные, а всё-таки цари.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Сказки М.Е</a:t>
            </a:r>
            <a:r>
              <a:rPr lang="ru-RU" dirty="0" smtClean="0">
                <a:latin typeface="Monotype Corsiva" pitchFamily="66" charset="0"/>
              </a:rPr>
              <a:t>. Салтыкова-Щедрина - </a:t>
            </a:r>
            <a:r>
              <a:rPr lang="ru-RU" dirty="0" smtClean="0">
                <a:latin typeface="Monotype Corsiva" pitchFamily="66" charset="0"/>
              </a:rPr>
              <a:t>политическая сатира</a:t>
            </a:r>
            <a:r>
              <a:rPr lang="ru-RU" dirty="0" smtClean="0">
                <a:latin typeface="Monotype Corsiva" pitchFamily="66" charset="0"/>
              </a:rPr>
              <a:t>. Поэтому </a:t>
            </a:r>
            <a:r>
              <a:rPr lang="ru-RU" dirty="0" smtClean="0">
                <a:latin typeface="Monotype Corsiva" pitchFamily="66" charset="0"/>
              </a:rPr>
              <a:t>их прототипами являются реальные события и явления, а на смену юмору приходит сатира.</a:t>
            </a:r>
          </a:p>
          <a:p>
            <a:r>
              <a:rPr lang="ru-RU" dirty="0" smtClean="0">
                <a:latin typeface="Monotype Corsiva" pitchFamily="66" charset="0"/>
              </a:rPr>
              <a:t>Хотя «иметь сатирический дар-едва ли не в тягость его владетеля»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«Дикий помещик»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204864"/>
            <a:ext cx="309634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39963"/>
            <a:ext cx="3816424" cy="414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902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523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«Сатиры смелый властелин»</vt:lpstr>
      <vt:lpstr>Гроза духа, оскорбленного позором общества</vt:lpstr>
      <vt:lpstr>М.Е. Салтыков-Щедрин как писатель-сатирик</vt:lpstr>
      <vt:lpstr>Комическое</vt:lpstr>
      <vt:lpstr>Сатирическое</vt:lpstr>
      <vt:lpstr>Пародия</vt:lpstr>
      <vt:lpstr>«Сказки для детей изрядного возраста»</vt:lpstr>
      <vt:lpstr>Своеобразие сказок писателя</vt:lpstr>
      <vt:lpstr>«Дикий помещик»</vt:lpstr>
      <vt:lpstr>«Как один мужик двух генералов прокормил»</vt:lpstr>
      <vt:lpstr>Русским духом пахнет…</vt:lpstr>
      <vt:lpstr>«Премудрый пескарь»</vt:lpstr>
      <vt:lpstr>«Есть ли на свете ещё более сильное средство противостоять всем издевательствам мира и судьбы, чем смех!»</vt:lpstr>
      <vt:lpstr>Новаторство М.Е. Салтыкова-Щедрина как писателя-сатирика.  </vt:lpstr>
      <vt:lpstr>Спасибо за внимание!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«Сатиры смелый властелин»</dc:title>
  <dc:creator>Юлаева Ирина А.</dc:creator>
  <cp:lastModifiedBy>Юлаева Ирина А.</cp:lastModifiedBy>
  <cp:revision>27</cp:revision>
  <dcterms:created xsi:type="dcterms:W3CDTF">2012-12-25T06:14:32Z</dcterms:created>
  <dcterms:modified xsi:type="dcterms:W3CDTF">2012-12-25T11:49:19Z</dcterms:modified>
</cp:coreProperties>
</file>