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5" r:id="rId3"/>
    <p:sldId id="266" r:id="rId4"/>
    <p:sldId id="267" r:id="rId5"/>
    <p:sldId id="268" r:id="rId6"/>
    <p:sldId id="289" r:id="rId7"/>
    <p:sldId id="279" r:id="rId8"/>
    <p:sldId id="27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92" r:id="rId26"/>
    <p:sldId id="291" r:id="rId27"/>
    <p:sldId id="288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2CA4"/>
    <a:srgbClr val="003366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33" autoAdjust="0"/>
    <p:restoredTop sz="94660"/>
  </p:normalViewPr>
  <p:slideViewPr>
    <p:cSldViewPr>
      <p:cViewPr varScale="1">
        <p:scale>
          <a:sx n="100" d="100"/>
          <a:sy n="100" d="100"/>
        </p:scale>
        <p:origin x="-3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77E9295-555B-48E0-A08C-4F8D526B7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CCCB53-985E-4A76-A9D4-64C1D4D610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68BD4-813F-4522-9FF4-F4AADD8B105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3F8041-7EF1-4911-812D-E6F4EC6B7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9CBE51-A9E1-4559-9217-D88385A272E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37A11-71F8-44E6-A82E-7AEF3782BE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8733E35-8D39-4D16-A513-282596C897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C8F4681A-2BA7-467F-B196-BB7B38218EA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43EEE6-24D2-4F52-A096-438E2D11A98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FE1711-F38C-4928-A3B3-4C0E4FC5AE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A43E9-0421-4353-B2E9-FD1AD1DBD3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A12CD36-E89F-4538-B42A-70E7675A41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x_8c9be66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638"/>
            <a:ext cx="9144000" cy="6878638"/>
          </a:xfrm>
          <a:prstGeom prst="rect">
            <a:avLst/>
          </a:prstGeom>
          <a:noFill/>
        </p:spPr>
      </p:pic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1547813" y="2205038"/>
            <a:ext cx="6356350" cy="2324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Правила безопасности</a:t>
            </a:r>
          </a:p>
          <a:p>
            <a:pPr algn="ctr"/>
            <a:r>
              <a:rPr lang="ru-RU" sz="36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зимой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64704249"/>
          <p:cNvPicPr>
            <a:picLocks noChangeAspect="1" noChangeArrowheads="1"/>
          </p:cNvPicPr>
          <p:nvPr/>
        </p:nvPicPr>
        <p:blipFill>
          <a:blip r:embed="rId2" cstate="print"/>
          <a:srcRect l="6432" t="13611" r="50786" b="59679"/>
          <a:stretch>
            <a:fillRect/>
          </a:stretch>
        </p:blipFill>
        <p:spPr bwMode="auto">
          <a:xfrm>
            <a:off x="1908175" y="1773238"/>
            <a:ext cx="5400675" cy="4772025"/>
          </a:xfrm>
          <a:prstGeom prst="rect">
            <a:avLst/>
          </a:prstGeom>
          <a:noFill/>
        </p:spPr>
      </p:pic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1476375" y="653058"/>
            <a:ext cx="63436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Меры </a:t>
            </a:r>
            <a:r>
              <a:rPr lang="ru-RU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предосторожноси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и правила поведения на льду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64704249"/>
          <p:cNvPicPr>
            <a:picLocks noChangeAspect="1" noChangeArrowheads="1"/>
          </p:cNvPicPr>
          <p:nvPr/>
        </p:nvPicPr>
        <p:blipFill>
          <a:blip r:embed="rId2" cstate="print"/>
          <a:srcRect l="49922" t="13600" r="6572" b="61200"/>
          <a:stretch>
            <a:fillRect/>
          </a:stretch>
        </p:blipFill>
        <p:spPr bwMode="auto">
          <a:xfrm>
            <a:off x="1908175" y="1773238"/>
            <a:ext cx="5616575" cy="4603750"/>
          </a:xfrm>
          <a:prstGeom prst="rect">
            <a:avLst/>
          </a:prstGeom>
          <a:noFill/>
        </p:spPr>
      </p:pic>
      <p:sp>
        <p:nvSpPr>
          <p:cNvPr id="20485" name="WordArt 5"/>
          <p:cNvSpPr>
            <a:spLocks noChangeArrowheads="1" noChangeShapeType="1" noTextEdit="1"/>
          </p:cNvSpPr>
          <p:nvPr/>
        </p:nvSpPr>
        <p:spPr bwMode="auto">
          <a:xfrm>
            <a:off x="1476375" y="725066"/>
            <a:ext cx="63436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Меры </a:t>
            </a:r>
            <a:r>
              <a:rPr lang="ru-RU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предосторожноси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и правила поведения на льду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1476375" y="653058"/>
            <a:ext cx="63436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Меры </a:t>
            </a:r>
            <a:r>
              <a:rPr lang="ru-RU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предосторожноси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и правила поведения на льду</a:t>
            </a:r>
          </a:p>
        </p:txBody>
      </p:sp>
      <p:pic>
        <p:nvPicPr>
          <p:cNvPr id="21509" name="Picture 5" descr="64704249"/>
          <p:cNvPicPr>
            <a:picLocks noChangeAspect="1" noChangeArrowheads="1"/>
          </p:cNvPicPr>
          <p:nvPr/>
        </p:nvPicPr>
        <p:blipFill>
          <a:blip r:embed="rId2" cstate="print"/>
          <a:srcRect l="6415" t="40323" r="50990" b="34988"/>
          <a:stretch>
            <a:fillRect/>
          </a:stretch>
        </p:blipFill>
        <p:spPr bwMode="auto">
          <a:xfrm>
            <a:off x="2051050" y="1844675"/>
            <a:ext cx="5761038" cy="4725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WordArt 4"/>
          <p:cNvSpPr>
            <a:spLocks noChangeArrowheads="1" noChangeShapeType="1" noTextEdit="1"/>
          </p:cNvSpPr>
          <p:nvPr/>
        </p:nvSpPr>
        <p:spPr bwMode="auto">
          <a:xfrm>
            <a:off x="1476375" y="653058"/>
            <a:ext cx="63436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Меры </a:t>
            </a:r>
            <a:r>
              <a:rPr lang="ru-RU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предосторожноси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и правила поведения на льду</a:t>
            </a:r>
          </a:p>
        </p:txBody>
      </p:sp>
      <p:pic>
        <p:nvPicPr>
          <p:cNvPr id="22533" name="Picture 5" descr="64704249"/>
          <p:cNvPicPr>
            <a:picLocks noChangeAspect="1" noChangeArrowheads="1"/>
          </p:cNvPicPr>
          <p:nvPr/>
        </p:nvPicPr>
        <p:blipFill>
          <a:blip r:embed="rId2" cstate="print"/>
          <a:srcRect l="50629" t="39812" r="6572" b="36499"/>
          <a:stretch>
            <a:fillRect/>
          </a:stretch>
        </p:blipFill>
        <p:spPr bwMode="auto">
          <a:xfrm>
            <a:off x="1763713" y="1700213"/>
            <a:ext cx="6048375" cy="473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1476375" y="653058"/>
            <a:ext cx="63436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Меры </a:t>
            </a:r>
            <a:r>
              <a:rPr lang="ru-RU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предосторожноси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и правила поведения на льду</a:t>
            </a:r>
          </a:p>
        </p:txBody>
      </p:sp>
      <p:pic>
        <p:nvPicPr>
          <p:cNvPr id="23557" name="Picture 5" descr="64704249"/>
          <p:cNvPicPr>
            <a:picLocks noChangeAspect="1" noChangeArrowheads="1"/>
          </p:cNvPicPr>
          <p:nvPr/>
        </p:nvPicPr>
        <p:blipFill>
          <a:blip r:embed="rId2" cstate="print"/>
          <a:srcRect l="5692" t="65321" r="50284" b="5444"/>
          <a:stretch>
            <a:fillRect/>
          </a:stretch>
        </p:blipFill>
        <p:spPr bwMode="auto">
          <a:xfrm>
            <a:off x="2339975" y="1773238"/>
            <a:ext cx="5111750" cy="4803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WordArt 4"/>
          <p:cNvSpPr>
            <a:spLocks noChangeArrowheads="1" noChangeShapeType="1" noTextEdit="1"/>
          </p:cNvSpPr>
          <p:nvPr/>
        </p:nvSpPr>
        <p:spPr bwMode="auto">
          <a:xfrm>
            <a:off x="1476375" y="653058"/>
            <a:ext cx="6343650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Меры </a:t>
            </a:r>
            <a:r>
              <a:rPr lang="ru-RU" sz="3600" kern="10" dirty="0" err="1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предосторожноси</a:t>
            </a:r>
            <a:endParaRPr lang="ru-RU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и правила поведения на льду</a:t>
            </a:r>
          </a:p>
        </p:txBody>
      </p:sp>
      <p:pic>
        <p:nvPicPr>
          <p:cNvPr id="24581" name="Picture 5" descr="64704249"/>
          <p:cNvPicPr>
            <a:picLocks noChangeAspect="1" noChangeArrowheads="1"/>
          </p:cNvPicPr>
          <p:nvPr/>
        </p:nvPicPr>
        <p:blipFill>
          <a:blip r:embed="rId2" cstate="print"/>
          <a:srcRect l="50629" t="65521" r="5865" b="9277"/>
          <a:stretch>
            <a:fillRect/>
          </a:stretch>
        </p:blipFill>
        <p:spPr bwMode="auto">
          <a:xfrm>
            <a:off x="2124075" y="1773238"/>
            <a:ext cx="5688013" cy="4662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6" name="AutoShape 6" descr="file:///C:/Users/%D0%B0%D0%B0%D0%B0/Desktop/%D0%B7%D0%B0%D0%BD%D1%8F%D1%82%D0%B8%D0%B5/2ise.gif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5608" name="AutoShape 8" descr="file:///C:/Users/%D0%B0%D0%B0%D0%B0/Desktop/%D0%B7%D0%B0%D0%BD%D1%8F%D1%82%D0%B8%D0%B5/2ise.gif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25610" name="AutoShape 10" descr="file:///C:/Users/%D0%B0%D0%B0%D0%B0/Desktop/%D0%B7%D0%B0%D0%BD%D1%8F%D1%82%D0%B8%D0%B5/2ise.gif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  <p:txBody>
          <a:bodyPr/>
          <a:lstStyle/>
          <a:p>
            <a:endParaRPr lang="ru-RU"/>
          </a:p>
        </p:txBody>
      </p:sp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лед провалился - нужно громко звать на помощь и пытаться выбраться, наползая или накатываясь на край! Барахтаться нельзя! Если получилось выбраться, надо отползти или откатиться от края.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7544" y="1484784"/>
            <a:ext cx="8568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нужно громко звать на помощь и пытаться выбраться, наползая или накатываясь на край! Барахтаться нельзя! Если получилось выбраться, надо отползти </a:t>
            </a:r>
          </a:p>
          <a:p>
            <a:pPr algn="ctr"/>
            <a:r>
              <a:rPr lang="ru-RU" sz="3200" dirty="0" smtClean="0"/>
              <a:t>или откатиться от края.</a:t>
            </a:r>
            <a:endParaRPr lang="ru-RU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692696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</a:rPr>
              <a:t>Если лед провалился</a:t>
            </a: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12291" name="Picture 3" descr="http://rrnews.ru/system/files/styles/promo-450-300/private/news/12-2014/rebenok_na_ldu.jpg?itok=qJXaUX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4653136"/>
            <a:ext cx="3024336" cy="2016224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pic>
        <p:nvPicPr>
          <p:cNvPr id="12293" name="Picture 5" descr="http://rostov-dom.info/wp-content/uploads/2011/01/141960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77072"/>
            <a:ext cx="2987824" cy="2010557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  <p:pic>
        <p:nvPicPr>
          <p:cNvPr id="12295" name="Picture 7" descr="http://www.04.mchs.gov.ru/upload/site63/files/39d29690b1142231d5167324c53b78f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8104" y="4149080"/>
            <a:ext cx="3429000" cy="2105026"/>
          </a:xfrm>
          <a:prstGeom prst="rect">
            <a:avLst/>
          </a:prstGeom>
          <a:noFill/>
          <a:ln w="19050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1" name="Picture 9" descr="frostb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163" y="2997200"/>
            <a:ext cx="3600450" cy="360045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079" name="Picture 7" descr="svetlanakainatskya204b72e716a4ac539dc289c7048c6552e9f1dd494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4968875" cy="3313113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3083" name="Rectangle 11"/>
          <p:cNvSpPr>
            <a:spLocks noGrp="1" noChangeArrowheads="1"/>
          </p:cNvSpPr>
          <p:nvPr>
            <p:ph idx="1"/>
          </p:nvPr>
        </p:nvSpPr>
        <p:spPr>
          <a:xfrm>
            <a:off x="5076056" y="548680"/>
            <a:ext cx="4067944" cy="1368152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 algn="ctr">
              <a:buFontTx/>
              <a:buNone/>
            </a:pPr>
            <a:r>
              <a:rPr lang="ru-RU" sz="128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Обморожение –</a:t>
            </a:r>
            <a:r>
              <a:rPr lang="ru-RU" sz="12800" b="1" dirty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buFontTx/>
              <a:buNone/>
            </a:pPr>
            <a:r>
              <a:rPr lang="ru-RU" sz="12800" b="1" dirty="0">
                <a:latin typeface="Arial" pitchFamily="34" charset="0"/>
                <a:cs typeface="Arial" pitchFamily="34" charset="0"/>
              </a:rPr>
              <a:t>это очень </a:t>
            </a:r>
            <a:endParaRPr lang="ru-RU" sz="12800" b="1" dirty="0" smtClean="0"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None/>
            </a:pPr>
            <a:r>
              <a:rPr lang="ru-RU" sz="12800" b="1" dirty="0" smtClean="0">
                <a:latin typeface="Arial" pitchFamily="34" charset="0"/>
                <a:cs typeface="Arial" pitchFamily="34" charset="0"/>
              </a:rPr>
              <a:t>серьезно</a:t>
            </a:r>
            <a:r>
              <a:rPr lang="ru-RU" sz="12800" b="1" dirty="0">
                <a:latin typeface="Arial" pitchFamily="34" charset="0"/>
                <a:cs typeface="Arial" pitchFamily="34" charset="0"/>
              </a:rPr>
              <a:t>! </a:t>
            </a:r>
          </a:p>
        </p:txBody>
      </p:sp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Сократите или вовсе исключите прогулку с детьми в морозные дни: высока вероятность обморожения.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725144"/>
            <a:ext cx="500404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Сократите или исключите прогулку в морозные дни: высока вероятность обморожения.</a:t>
            </a:r>
            <a:endParaRPr lang="ru-RU" sz="2800" dirty="0"/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Сократите или вовсе исключите прогулку с детьми в морозные дни: высока вероятность обморожения.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Сократите или вовсе исключите прогулку с детьми в морозные дни: высока вероятность обморожения.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91264" cy="5576888"/>
          </a:xfrm>
        </p:spPr>
        <p:txBody>
          <a:bodyPr>
            <a:normAutofit/>
          </a:bodyPr>
          <a:lstStyle/>
          <a:p>
            <a:pPr algn="ctr">
              <a:buFontTx/>
              <a:buNone/>
            </a:pPr>
            <a:endParaRPr lang="ru-RU" b="1" dirty="0" smtClean="0">
              <a:solidFill>
                <a:srgbClr val="0070C0"/>
              </a:solidFill>
            </a:endParaRPr>
          </a:p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первой степени обморожения</a:t>
            </a:r>
            <a:r>
              <a:rPr lang="ru-RU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Tx/>
              <a:buNone/>
            </a:pPr>
            <a:endParaRPr lang="ru-RU" sz="1000" dirty="0" smtClean="0"/>
          </a:p>
          <a:p>
            <a:pPr algn="ctr">
              <a:buFontTx/>
              <a:buNone/>
            </a:pPr>
            <a:r>
              <a:rPr lang="ru-RU" sz="3200" dirty="0" smtClean="0"/>
              <a:t>  Конечности </a:t>
            </a:r>
            <a:r>
              <a:rPr lang="ru-RU" sz="3200" dirty="0"/>
              <a:t>бледнеют и теряют чувствительность. Уши при первой степени обморожения сильно </a:t>
            </a:r>
            <a:r>
              <a:rPr lang="ru-RU" sz="3200" dirty="0" smtClean="0"/>
              <a:t>краснеют </a:t>
            </a:r>
            <a:endParaRPr lang="ru-RU" sz="3200" dirty="0"/>
          </a:p>
        </p:txBody>
      </p:sp>
      <p:pic>
        <p:nvPicPr>
          <p:cNvPr id="4103" name="Picture 7" descr="518cb60227920b52fd5b60c9bfb775ac"/>
          <p:cNvPicPr>
            <a:picLocks noChangeAspect="1" noChangeArrowheads="1"/>
          </p:cNvPicPr>
          <p:nvPr/>
        </p:nvPicPr>
        <p:blipFill>
          <a:blip r:embed="rId2" cstate="print"/>
          <a:srcRect r="50929" b="48340"/>
          <a:stretch>
            <a:fillRect/>
          </a:stretch>
        </p:blipFill>
        <p:spPr bwMode="auto">
          <a:xfrm>
            <a:off x="2771800" y="3501008"/>
            <a:ext cx="4015379" cy="2918718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549275"/>
            <a:ext cx="8219256" cy="55768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 smtClean="0"/>
              <a:t>   </a:t>
            </a:r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первой степени обморожения </a:t>
            </a:r>
            <a:endParaRPr lang="ru-RU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None/>
            </a:pPr>
            <a:endParaRPr lang="ru-RU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Tx/>
              <a:buNone/>
            </a:pPr>
            <a:r>
              <a:rPr lang="ru-RU" dirty="0" smtClean="0"/>
              <a:t>конечности </a:t>
            </a:r>
            <a:r>
              <a:rPr lang="ru-RU" dirty="0"/>
              <a:t>нужно растирать сухими руками до тех пор, пока они не согреются. Руками, а не снегом или колючей варежкой! </a:t>
            </a:r>
          </a:p>
        </p:txBody>
      </p:sp>
      <p:pic>
        <p:nvPicPr>
          <p:cNvPr id="6150" name="Picture 6" descr="Untitled-Scanned-01-Copy-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104496"/>
            <a:ext cx="3816424" cy="3345578"/>
          </a:xfrm>
          <a:prstGeom prst="rect">
            <a:avLst/>
          </a:prstGeom>
          <a:noFill/>
        </p:spPr>
      </p:pic>
      <p:pic>
        <p:nvPicPr>
          <p:cNvPr id="6151" name="Picture 7" descr="Untitled-Scanned-01-Copy-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3140968"/>
            <a:ext cx="3985240" cy="32566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3" name="Picture 5" descr="rvIa0n8C0j4"/>
          <p:cNvPicPr>
            <a:picLocks noChangeAspect="1" noChangeArrowheads="1"/>
          </p:cNvPicPr>
          <p:nvPr/>
        </p:nvPicPr>
        <p:blipFill>
          <a:blip r:embed="rId2" cstate="print"/>
          <a:srcRect r="24170"/>
          <a:stretch>
            <a:fillRect/>
          </a:stretch>
        </p:blipFill>
        <p:spPr bwMode="auto">
          <a:xfrm>
            <a:off x="1500166" y="785793"/>
            <a:ext cx="5862725" cy="5803505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404664"/>
            <a:ext cx="8291264" cy="543401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dirty="0" smtClean="0"/>
              <a:t>   </a:t>
            </a:r>
          </a:p>
          <a:p>
            <a:pPr algn="ctr">
              <a:buFontTx/>
              <a:buNone/>
            </a:pPr>
            <a:r>
              <a:rPr lang="ru-RU" dirty="0" smtClean="0"/>
              <a:t>Рекомендуется </a:t>
            </a:r>
            <a:r>
              <a:rPr lang="ru-RU" dirty="0"/>
              <a:t>делать ванны с </a:t>
            </a:r>
            <a:r>
              <a:rPr lang="ru-RU" dirty="0" smtClean="0"/>
              <a:t>теплой </a:t>
            </a:r>
          </a:p>
          <a:p>
            <a:pPr algn="ctr">
              <a:buFontTx/>
              <a:buNone/>
            </a:pPr>
            <a:r>
              <a:rPr lang="ru-RU" u="sng" dirty="0" smtClean="0"/>
              <a:t>(но </a:t>
            </a:r>
            <a:r>
              <a:rPr lang="ru-RU" u="sng" dirty="0"/>
              <a:t>не горячей)</a:t>
            </a:r>
            <a:r>
              <a:rPr lang="ru-RU" dirty="0"/>
              <a:t> водой и постепенно повышать ее температуру до температуры твоего </a:t>
            </a:r>
            <a:r>
              <a:rPr lang="ru-RU" dirty="0" smtClean="0"/>
              <a:t>тела (36,6 градусов). Затем </a:t>
            </a:r>
            <a:r>
              <a:rPr lang="ru-RU" dirty="0"/>
              <a:t>обмороженные конечности надо осушить полотенцем и наложить мягкие согревающие повязки. </a:t>
            </a:r>
          </a:p>
        </p:txBody>
      </p:sp>
      <p:pic>
        <p:nvPicPr>
          <p:cNvPr id="7173" name="Picture 5" descr="191954-Wasser-ist-ges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939473"/>
            <a:ext cx="4104456" cy="2729887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60350"/>
            <a:ext cx="8064127" cy="5865813"/>
          </a:xfrm>
        </p:spPr>
        <p:txBody>
          <a:bodyPr/>
          <a:lstStyle/>
          <a:p>
            <a:pPr algn="ctr">
              <a:buFontTx/>
              <a:buNone/>
            </a:pPr>
            <a:endParaRPr lang="ru-RU" sz="3200" b="1" dirty="0" smtClean="0">
              <a:solidFill>
                <a:srgbClr val="0070C0"/>
              </a:solidFill>
            </a:endParaRPr>
          </a:p>
          <a:p>
            <a:pPr algn="ctr">
              <a:buFontTx/>
              <a:buNone/>
            </a:pPr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второй степени обморожения </a:t>
            </a:r>
          </a:p>
          <a:p>
            <a:pPr algn="ctr">
              <a:buFontTx/>
              <a:buNone/>
            </a:pPr>
            <a:r>
              <a:rPr lang="ru-RU" sz="4400" dirty="0"/>
              <a:t>  </a:t>
            </a:r>
            <a:r>
              <a:rPr lang="ru-RU" sz="3200" dirty="0"/>
              <a:t>на коже появляются пузыри - почти как при ожогах. </a:t>
            </a:r>
            <a:r>
              <a:rPr lang="ru-RU" sz="3200" dirty="0">
                <a:solidFill>
                  <a:srgbClr val="FF0000"/>
                </a:solidFill>
              </a:rPr>
              <a:t>В этом случае надо </a:t>
            </a:r>
            <a:r>
              <a:rPr lang="ru-RU" sz="3200" dirty="0" smtClean="0">
                <a:solidFill>
                  <a:srgbClr val="FF0000"/>
                </a:solidFill>
              </a:rPr>
              <a:t>обязательно </a:t>
            </a:r>
            <a:r>
              <a:rPr lang="ru-RU" sz="3200" dirty="0">
                <a:solidFill>
                  <a:srgbClr val="FF0000"/>
                </a:solidFill>
              </a:rPr>
              <a:t>обратиться к врачу. </a:t>
            </a:r>
          </a:p>
        </p:txBody>
      </p:sp>
      <p:pic>
        <p:nvPicPr>
          <p:cNvPr id="8199" name="Picture 7" descr="518cb60227920b52fd5b60c9bfb775ac"/>
          <p:cNvPicPr>
            <a:picLocks noChangeAspect="1" noChangeArrowheads="1"/>
          </p:cNvPicPr>
          <p:nvPr/>
        </p:nvPicPr>
        <p:blipFill>
          <a:blip r:embed="rId2" cstate="print"/>
          <a:srcRect l="50174" r="755" b="48340"/>
          <a:stretch>
            <a:fillRect/>
          </a:stretch>
        </p:blipFill>
        <p:spPr bwMode="auto">
          <a:xfrm>
            <a:off x="2411760" y="3212976"/>
            <a:ext cx="4537373" cy="329731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0" y="404813"/>
            <a:ext cx="8748464" cy="57213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 </a:t>
            </a:r>
          </a:p>
          <a:p>
            <a:pPr algn="ctr">
              <a:buFontTx/>
              <a:buNone/>
            </a:pPr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третьей степени обморожения </a:t>
            </a:r>
          </a:p>
          <a:p>
            <a:pPr algn="ctr">
              <a:buFontTx/>
              <a:buNone/>
            </a:pPr>
            <a:r>
              <a:rPr lang="ru-RU" sz="4400" dirty="0"/>
              <a:t>  </a:t>
            </a:r>
            <a:r>
              <a:rPr lang="ru-RU" sz="3200" dirty="0"/>
              <a:t>начинается омертвение тканей, которые в итоге приходится удалять </a:t>
            </a:r>
            <a:endParaRPr lang="ru-RU" sz="3200" dirty="0" smtClean="0"/>
          </a:p>
          <a:p>
            <a:pPr algn="ctr">
              <a:buFontTx/>
              <a:buNone/>
            </a:pPr>
            <a:r>
              <a:rPr lang="ru-RU" sz="3200" dirty="0" smtClean="0"/>
              <a:t>хирургическим </a:t>
            </a:r>
            <a:r>
              <a:rPr lang="ru-RU" sz="3200" dirty="0"/>
              <a:t>путем.</a:t>
            </a:r>
          </a:p>
        </p:txBody>
      </p:sp>
      <p:pic>
        <p:nvPicPr>
          <p:cNvPr id="9223" name="Picture 7" descr="518cb60227920b52fd5b60c9bfb775ac"/>
          <p:cNvPicPr>
            <a:picLocks noChangeAspect="1" noChangeArrowheads="1"/>
          </p:cNvPicPr>
          <p:nvPr/>
        </p:nvPicPr>
        <p:blipFill>
          <a:blip r:embed="rId2" cstate="print"/>
          <a:srcRect t="53749" r="52063"/>
          <a:stretch>
            <a:fillRect/>
          </a:stretch>
        </p:blipFill>
        <p:spPr bwMode="auto">
          <a:xfrm>
            <a:off x="2051720" y="3429000"/>
            <a:ext cx="4606313" cy="3068514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844823"/>
            <a:ext cx="8064698" cy="4679801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Растереть ладони одна об другую, </a:t>
            </a:r>
          </a:p>
          <a:p>
            <a:pPr>
              <a:buFontTx/>
              <a:buNone/>
            </a:pPr>
            <a:r>
              <a:rPr lang="ru-RU" dirty="0"/>
              <a:t>делать энергичные махи руками. </a:t>
            </a:r>
          </a:p>
          <a:p>
            <a:pPr>
              <a:buFontTx/>
              <a:buNone/>
            </a:pPr>
            <a:r>
              <a:rPr lang="ru-RU" dirty="0"/>
              <a:t>При этом руки должны быть максимально</a:t>
            </a:r>
          </a:p>
          <a:p>
            <a:pPr>
              <a:buFontTx/>
              <a:buNone/>
            </a:pPr>
            <a:r>
              <a:rPr lang="ru-RU" dirty="0"/>
              <a:t>расслаблены, а пальцы - напряжены. </a:t>
            </a:r>
          </a:p>
          <a:p>
            <a:pPr>
              <a:buFontTx/>
              <a:buNone/>
            </a:pPr>
            <a:r>
              <a:rPr lang="ru-RU" dirty="0"/>
              <a:t>Когда руки согреются, их можно засунуть</a:t>
            </a:r>
          </a:p>
          <a:p>
            <a:pPr>
              <a:buFontTx/>
              <a:buNone/>
            </a:pPr>
            <a:r>
              <a:rPr lang="ru-RU" dirty="0"/>
              <a:t>подмышки. </a:t>
            </a:r>
          </a:p>
        </p:txBody>
      </p:sp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1763713" y="653058"/>
            <a:ext cx="583882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Упражнения, </a:t>
            </a:r>
          </a:p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чтобы согреться на морозе</a:t>
            </a:r>
          </a:p>
        </p:txBody>
      </p:sp>
      <p:pic>
        <p:nvPicPr>
          <p:cNvPr id="10246" name="Picture 6" descr="5187491"/>
          <p:cNvPicPr>
            <a:picLocks noChangeAspect="1" noChangeArrowheads="1"/>
          </p:cNvPicPr>
          <p:nvPr/>
        </p:nvPicPr>
        <p:blipFill>
          <a:blip r:embed="rId2" cstate="print"/>
          <a:srcRect r="49638" b="33408"/>
          <a:stretch>
            <a:fillRect/>
          </a:stretch>
        </p:blipFill>
        <p:spPr bwMode="auto">
          <a:xfrm>
            <a:off x="5292080" y="4293096"/>
            <a:ext cx="2808510" cy="2476862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72816"/>
            <a:ext cx="8229600" cy="3744416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   Можно шевелить пальцами ног, танцевать, приседать, бегать на месте. </a:t>
            </a:r>
          </a:p>
          <a:p>
            <a:pPr>
              <a:buFontTx/>
              <a:buNone/>
            </a:pPr>
            <a:r>
              <a:rPr lang="ru-RU" dirty="0"/>
              <a:t>   Главное - не останавливаться, когда согреешься. Не садиться на холодную скамейку. А то очень быстро замерзнешь снова.</a:t>
            </a:r>
          </a:p>
        </p:txBody>
      </p:sp>
      <p:pic>
        <p:nvPicPr>
          <p:cNvPr id="11270" name="Picture 6" descr="81230542_838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5362" y="4149080"/>
            <a:ext cx="3601094" cy="2444229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763713" y="653058"/>
            <a:ext cx="5838825" cy="1047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Упражнения, </a:t>
            </a:r>
          </a:p>
          <a:p>
            <a:pPr algn="ctr"/>
            <a:r>
              <a:rPr lang="ru-RU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чтобы согреться на морозе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620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Главные правила поведения на дороге зимой: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4168"/>
            <a:ext cx="9036496" cy="43251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1.Удвоенное внимание и повышенная осторожность!</a:t>
            </a:r>
          </a:p>
          <a:p>
            <a:pPr>
              <a:buNone/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Переходите дорогу 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только по подземным, надземным или регулируемым переходам. А в случае их отсутствия — при переходе увеличьте безопасное расстояние до автомобиля.</a:t>
            </a:r>
          </a:p>
          <a:p>
            <a:pPr>
              <a:buNone/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3. Яркое солнце и белый снег создают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эффект бликов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человек как бы «ослепляется». Поэтому нужно быть крайне внимательным.</a:t>
            </a:r>
          </a:p>
          <a:p>
            <a:pPr>
              <a:buNone/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4. В гололед повышается 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вероятность заноса автомобиля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, и, самое главное — непредсказуемо удлиняется тормозной путь. Поэтому обычное (летнее) безопасное для перехода расстояние до машины нужно увеличить в несколько раз.</a:t>
            </a:r>
            <a:br>
              <a:rPr lang="ru-RU" sz="2400" dirty="0" smtClean="0">
                <a:latin typeface="Arial" pitchFamily="34" charset="0"/>
                <a:cs typeface="Arial" pitchFamily="34" charset="0"/>
              </a:rPr>
            </a:b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06162"/>
            <a:ext cx="9144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5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В оттепель на улице появляются</a:t>
            </a:r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лужи, под которыми   </a:t>
            </a:r>
          </a:p>
          <a:p>
            <a:r>
              <a:rPr lang="ru-RU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скрывается лед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. Дорога становится очень скользкой!    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При переходе через проезжую часть лучше подождать, пока 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не будет проезжающих машин. Ни в коем случае не бежать </a:t>
            </a: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    через проезжую часть, даже на переходе! </a:t>
            </a:r>
          </a:p>
          <a:p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/>
              <a:t>6. Количество </a:t>
            </a:r>
            <a:r>
              <a:rPr lang="ru-RU" sz="2400" dirty="0" smtClean="0">
                <a:solidFill>
                  <a:srgbClr val="FF0000"/>
                </a:solidFill>
              </a:rPr>
              <a:t>мест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rgbClr val="FF0000"/>
                </a:solidFill>
              </a:rPr>
              <a:t>закрытого обзора </a:t>
            </a:r>
            <a:r>
              <a:rPr lang="ru-RU" sz="2400" dirty="0" smtClean="0"/>
              <a:t>зимой становится </a:t>
            </a:r>
          </a:p>
          <a:p>
            <a:r>
              <a:rPr lang="ru-RU" sz="2400" dirty="0" smtClean="0"/>
              <a:t>    больше. </a:t>
            </a:r>
            <a:r>
              <a:rPr lang="ru-RU" sz="2400" dirty="0" smtClean="0">
                <a:solidFill>
                  <a:srgbClr val="FF0000"/>
                </a:solidFill>
              </a:rPr>
              <a:t>Мешают увидеть </a:t>
            </a:r>
            <a:r>
              <a:rPr lang="ru-RU" sz="2400" dirty="0" smtClean="0"/>
              <a:t>приближающийся </a:t>
            </a:r>
            <a:r>
              <a:rPr lang="ru-RU" sz="2400" dirty="0" smtClean="0">
                <a:solidFill>
                  <a:srgbClr val="FF0000"/>
                </a:solidFill>
              </a:rPr>
              <a:t>транспорт: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    сугробы на обочине; сужение дороги из-за неубранного   </a:t>
            </a:r>
          </a:p>
          <a:p>
            <a:r>
              <a:rPr lang="ru-RU" sz="2400" dirty="0" smtClean="0"/>
              <a:t>    снега, стоящая заснеженная машина.</a:t>
            </a:r>
            <a:br>
              <a:rPr lang="ru-RU" sz="2400" dirty="0" smtClean="0"/>
            </a:br>
            <a:r>
              <a:rPr lang="ru-RU" sz="2400" dirty="0" smtClean="0"/>
              <a:t>    При переходе проезжей части убедитесь в том, что  </a:t>
            </a:r>
          </a:p>
          <a:p>
            <a:r>
              <a:rPr lang="ru-RU" sz="2400" dirty="0" smtClean="0"/>
              <a:t>    поблизости нет транспорта.</a:t>
            </a:r>
          </a:p>
          <a:p>
            <a:endParaRPr lang="ru-RU" sz="1000" dirty="0" smtClean="0"/>
          </a:p>
          <a:p>
            <a:r>
              <a:rPr lang="ru-RU" sz="2400" dirty="0" smtClean="0"/>
              <a:t>7. Теплая зимняя одежда </a:t>
            </a:r>
            <a:r>
              <a:rPr lang="ru-RU" sz="2400" dirty="0" smtClean="0">
                <a:solidFill>
                  <a:srgbClr val="FF0000"/>
                </a:solidFill>
              </a:rPr>
              <a:t>сковывает движения</a:t>
            </a:r>
            <a:r>
              <a:rPr lang="ru-RU" sz="2400" dirty="0" smtClean="0"/>
              <a:t>.  В такой   </a:t>
            </a:r>
          </a:p>
          <a:p>
            <a:r>
              <a:rPr lang="ru-RU" sz="2400" dirty="0" smtClean="0"/>
              <a:t>    одежде сложнее удержать равновесие. Капюшоны,  </a:t>
            </a:r>
            <a:endParaRPr lang="ru-RU" sz="2400" dirty="0" smtClean="0">
              <a:solidFill>
                <a:srgbClr val="FF0000"/>
              </a:solidFill>
            </a:endParaRPr>
          </a:p>
          <a:p>
            <a:r>
              <a:rPr lang="ru-RU" sz="2400" dirty="0" smtClean="0">
                <a:solidFill>
                  <a:srgbClr val="FF0000"/>
                </a:solidFill>
              </a:rPr>
              <a:t>    мохнатые воротники и зимние шапки также </a:t>
            </a:r>
            <a:r>
              <a:rPr lang="ru-RU" sz="2400" dirty="0" smtClean="0"/>
              <a:t>мешают обзору. </a:t>
            </a:r>
            <a:endParaRPr lang="ru-RU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http://img5.vashgorod.ru/uploads/images/news/t5/f27905.jpg"/>
          <p:cNvPicPr>
            <a:picLocks noChangeAspect="1" noChangeArrowheads="1"/>
          </p:cNvPicPr>
          <p:nvPr/>
        </p:nvPicPr>
        <p:blipFill>
          <a:blip r:embed="rId2" cstate="print"/>
          <a:srcRect l="13333" r="11818"/>
          <a:stretch>
            <a:fillRect/>
          </a:stretch>
        </p:blipFill>
        <p:spPr bwMode="auto">
          <a:xfrm flipH="1">
            <a:off x="2500298" y="4214818"/>
            <a:ext cx="2404631" cy="2088232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pic>
        <p:nvPicPr>
          <p:cNvPr id="2050" name="Picture 2" descr="http://zarinsk.ru/upload/org_doc/32/13524750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16832"/>
            <a:ext cx="3515544" cy="263665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  <p:sp>
        <p:nvSpPr>
          <p:cNvPr id="13" name="TextBox 12"/>
          <p:cNvSpPr txBox="1"/>
          <p:nvPr/>
        </p:nvSpPr>
        <p:spPr>
          <a:xfrm flipH="1">
            <a:off x="683568" y="622429"/>
            <a:ext cx="81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БЕРЕГИТЕ  ЖИЗНЬ И ЗДОРОВЬЕ!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03648" y="980728"/>
            <a:ext cx="727280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ru-RU" b="1" dirty="0" smtClean="0">
                <a:solidFill>
                  <a:srgbClr val="0070C0"/>
                </a:solidFill>
              </a:rPr>
              <a:t> </a:t>
            </a:r>
          </a:p>
          <a:p>
            <a:pPr>
              <a:buFontTx/>
              <a:buNone/>
            </a:pPr>
            <a:r>
              <a:rPr lang="ru-RU" sz="3200" b="1" dirty="0" smtClean="0">
                <a:solidFill>
                  <a:srgbClr val="0070C0"/>
                </a:solidFill>
              </a:rPr>
              <a:t>Играйте в безопасных местах!</a:t>
            </a:r>
            <a:endParaRPr lang="ru-RU" sz="3200" dirty="0"/>
          </a:p>
        </p:txBody>
      </p:sp>
      <p:pic>
        <p:nvPicPr>
          <p:cNvPr id="1028" name="Picture 4" descr="http://cs621622.vk.me/v621622411/368a4/GU9vEqXcipw.jpg"/>
          <p:cNvPicPr>
            <a:picLocks noChangeAspect="1" noChangeArrowheads="1"/>
          </p:cNvPicPr>
          <p:nvPr/>
        </p:nvPicPr>
        <p:blipFill>
          <a:blip r:embed="rId4" cstate="print"/>
          <a:srcRect l="19892" r="16869"/>
          <a:stretch>
            <a:fillRect/>
          </a:stretch>
        </p:blipFill>
        <p:spPr bwMode="auto">
          <a:xfrm>
            <a:off x="539552" y="2060848"/>
            <a:ext cx="2221961" cy="2304256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/>
          <p:cNvSpPr>
            <a:spLocks noGrp="1" noChangeArrowheads="1"/>
          </p:cNvSpPr>
          <p:nvPr>
            <p:ph idx="1"/>
          </p:nvPr>
        </p:nvSpPr>
        <p:spPr>
          <a:xfrm>
            <a:off x="107504" y="404664"/>
            <a:ext cx="9036496" cy="6335713"/>
          </a:xfrm>
        </p:spPr>
        <p:txBody>
          <a:bodyPr/>
          <a:lstStyle/>
          <a:p>
            <a:pPr>
              <a:buFontTx/>
              <a:buNone/>
            </a:pPr>
            <a:r>
              <a:rPr lang="ru-RU" dirty="0">
                <a:solidFill>
                  <a:schemeClr val="bg1"/>
                </a:solidFill>
              </a:rPr>
              <a:t>•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32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возможности обходи 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скользкие участки</a:t>
            </a:r>
            <a:endParaRPr lang="ru-RU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r>
              <a:rPr lang="ru-RU" dirty="0" smtClean="0"/>
              <a:t>• Поскользнувшись, постарайся упасть вперед, на живот, вытянув вперед руки, </a:t>
            </a:r>
            <a:r>
              <a:rPr lang="ru-RU" dirty="0"/>
              <a:t>слегка согнутые в локтях - чтобы не было перелома. Помни, что ладони смягчают удар. </a:t>
            </a:r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r>
              <a:rPr lang="ru-RU" dirty="0"/>
              <a:t>• При падении голову нужно приподнять, чтобы не поранить лицо.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052736"/>
            <a:ext cx="8568952" cy="5616352"/>
          </a:xfrm>
        </p:spPr>
        <p:txBody>
          <a:bodyPr/>
          <a:lstStyle/>
          <a:p>
            <a:pPr>
              <a:buFontTx/>
              <a:buNone/>
            </a:pPr>
            <a:r>
              <a:rPr lang="ru-RU" dirty="0"/>
              <a:t>•</a:t>
            </a:r>
            <a:r>
              <a:rPr lang="ru-RU" dirty="0">
                <a:solidFill>
                  <a:srgbClr val="0070C0"/>
                </a:solidFill>
              </a:rPr>
              <a:t> </a:t>
            </a:r>
            <a:r>
              <a:rPr lang="ru-RU" dirty="0"/>
              <a:t>Не падай на колени: лучше запачкать одежду, нежели получить серьезную </a:t>
            </a:r>
            <a:r>
              <a:rPr lang="ru-RU" dirty="0" smtClean="0"/>
              <a:t>травму.</a:t>
            </a:r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r>
              <a:rPr lang="ru-RU" dirty="0"/>
              <a:t>• Если ты падаешь назад, успей сгруппироваться, округлив спину и поджав </a:t>
            </a:r>
            <a:r>
              <a:rPr lang="ru-RU" dirty="0" smtClean="0"/>
              <a:t>колени </a:t>
            </a:r>
            <a:r>
              <a:rPr lang="ru-RU" dirty="0"/>
              <a:t>к животу. Падение на спину </a:t>
            </a:r>
            <a:r>
              <a:rPr lang="ru-RU" dirty="0" smtClean="0"/>
              <a:t>плашмя </a:t>
            </a:r>
            <a:r>
              <a:rPr lang="ru-RU" dirty="0"/>
              <a:t>может привести к травме позвоночника. </a:t>
            </a:r>
            <a:endParaRPr lang="ru-RU" dirty="0" smtClean="0"/>
          </a:p>
          <a:p>
            <a:pPr>
              <a:buFontTx/>
              <a:buNone/>
            </a:pPr>
            <a:endParaRPr lang="ru-RU" dirty="0"/>
          </a:p>
          <a:p>
            <a:pPr>
              <a:buFontTx/>
              <a:buNone/>
            </a:pPr>
            <a:r>
              <a:rPr lang="ru-RU" dirty="0"/>
              <a:t>• На склоне безопаснее всего падать на бок, выставив вперед и вверх одну руку, чтобы не удариться головой.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92696"/>
            <a:ext cx="914400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</a:t>
            </a: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УДЬ </a:t>
            </a:r>
            <a:r>
              <a:rPr lang="ru-RU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ОСОБЕННО ВНИМАТЕЛЬНЫМ, </a:t>
            </a: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ПЕРЕХОДЯ </a:t>
            </a:r>
            <a:r>
              <a:rPr lang="ru-RU" sz="36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ДОРОГУ! </a:t>
            </a:r>
            <a:r>
              <a:rPr lang="ru-RU" sz="2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СОБЛЮДАЙ </a:t>
            </a:r>
            <a:r>
              <a:rPr lang="ru-RU" sz="27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ПРАВИЛА ПЕРЕХОДА ЧЕРЕЗ УЛИЦУ!</a:t>
            </a:r>
            <a:r>
              <a:rPr lang="ru-RU" sz="3200" dirty="0">
                <a:solidFill>
                  <a:srgbClr val="FF0000"/>
                </a:solidFill>
              </a:rPr>
              <a:t/>
            </a:r>
            <a:br>
              <a:rPr lang="ru-RU" sz="3200" dirty="0">
                <a:solidFill>
                  <a:srgbClr val="FF0000"/>
                </a:solidFill>
              </a:rPr>
            </a:b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6388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0" y="2492375"/>
            <a:ext cx="4211960" cy="4105275"/>
          </a:xfrm>
        </p:spPr>
        <p:txBody>
          <a:bodyPr>
            <a:normAutofit lnSpcReduction="10000"/>
          </a:bodyPr>
          <a:lstStyle/>
          <a:p>
            <a:pPr>
              <a:buClrTx/>
            </a:pPr>
            <a:r>
              <a:rPr lang="ru-RU" sz="2400" dirty="0" smtClean="0"/>
              <a:t>На скользкой дороге</a:t>
            </a:r>
          </a:p>
          <a:p>
            <a:pPr>
              <a:buFontTx/>
              <a:buNone/>
            </a:pPr>
            <a:r>
              <a:rPr lang="ru-RU" sz="2400" dirty="0" smtClean="0"/>
              <a:t>    </a:t>
            </a:r>
            <a:r>
              <a:rPr lang="ru-RU" sz="2400" dirty="0"/>
              <a:t>автомобиль может занести, </a:t>
            </a:r>
            <a:endParaRPr lang="ru-RU" sz="2400" dirty="0" smtClean="0"/>
          </a:p>
          <a:p>
            <a:pPr>
              <a:buFontTx/>
              <a:buNone/>
            </a:pPr>
            <a:r>
              <a:rPr lang="ru-RU" sz="2400" dirty="0" smtClean="0"/>
              <a:t>    он может не успеть вовремя </a:t>
            </a:r>
            <a:r>
              <a:rPr lang="ru-RU" sz="2400" dirty="0"/>
              <a:t>затормозить. </a:t>
            </a:r>
            <a:endParaRPr lang="ru-RU" sz="2400" dirty="0" smtClean="0"/>
          </a:p>
          <a:p>
            <a:pPr>
              <a:buFontTx/>
              <a:buNone/>
            </a:pPr>
            <a:endParaRPr lang="ru-RU" sz="2400" dirty="0" smtClean="0"/>
          </a:p>
          <a:p>
            <a:pPr>
              <a:buClrTx/>
              <a:buFont typeface="Arial" pitchFamily="34" charset="0"/>
              <a:buChar char="•"/>
            </a:pPr>
            <a:r>
              <a:rPr lang="ru-RU" sz="2400" dirty="0" smtClean="0"/>
              <a:t>Тормозной </a:t>
            </a:r>
            <a:r>
              <a:rPr lang="ru-RU" sz="2400" dirty="0"/>
              <a:t>путь машины на обледеневшей дороге гораздо длиннее, чем на сухом и даже мокром асфальте. </a:t>
            </a:r>
          </a:p>
        </p:txBody>
      </p:sp>
      <p:pic>
        <p:nvPicPr>
          <p:cNvPr id="16391" name="Picture 7" descr="%D0%91%D0%B5%D0%B7%D0%BE%D0%BF%D0%B0%D1%81%D0%BD%D0%BE%D0%B5%20%D0%BF%D1%80%D0%B5%D0%BE%D0%B4%D0%BE%D0%BB%D0%B5%D0%BD%D0%B8%D0%B5%20%D0%BD%D0%B5%D1%80%D0%BE%D0%B2%D0%BD%D0%BE%D1%81%D1%82%D0%B5%D0%B9%20%D0%BD%D0%B0%20%D0%B4%D0%BE%D1%80%D0%BE%D0%B3%D0%B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5766" y="2924944"/>
            <a:ext cx="4418847" cy="3272656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3648" y="692696"/>
            <a:ext cx="65234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70C0"/>
                </a:solidFill>
              </a:rPr>
              <a:t>СТАНЬ ЗАМЕТНЫМ НА ДОРОГЕ</a:t>
            </a:r>
            <a:endParaRPr lang="ru-RU" sz="3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923928" y="1268760"/>
            <a:ext cx="504056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rgbClr val="FF0000"/>
                </a:solidFill>
              </a:rPr>
              <a:t>НОСИТЕ СВЕТООТРАЖАТЕЛИ!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Это спасет вас и человека за рулем, который не может из-за туманности и плохой видимости вас увидеть. </a:t>
            </a:r>
            <a:endParaRPr lang="ru-RU" dirty="0"/>
          </a:p>
        </p:txBody>
      </p:sp>
      <p:pic>
        <p:nvPicPr>
          <p:cNvPr id="38916" name="Picture 4" descr="http://mosreg.ru/upload/iblock/c16/stan_zametn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8292" y="3357562"/>
            <a:ext cx="4968204" cy="33147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  <p:pic>
        <p:nvPicPr>
          <p:cNvPr id="38918" name="Picture 6" descr="http://liikluskasvatus.ucoz.com/_nw/0/59596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857364"/>
            <a:ext cx="3635896" cy="375016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sosuliko_torange_r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68760"/>
            <a:ext cx="4104315" cy="2736479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0" y="620688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Осторожно! Сосульки на крышах!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4437112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Не подходить близко к стенам зданий. Если во время движения по тротуару вы услышали наверху подозрительный шум – нельзя останавливаться, поднимать голову и рассматривать, что там случилось. Возможно, это сход снега или ледяной глыбы. Нужно как можно быстрее прижаться к стене, козырек крыши послужит укрытием.</a:t>
            </a:r>
            <a:endParaRPr lang="ru-RU" sz="2400" dirty="0"/>
          </a:p>
        </p:txBody>
      </p:sp>
      <p:pic>
        <p:nvPicPr>
          <p:cNvPr id="21506" name="Picture 2" descr="http://img.novosti-n.org/upload/news/924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1556792"/>
            <a:ext cx="4395669" cy="2736304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476250"/>
            <a:ext cx="8784976" cy="5649913"/>
          </a:xfrm>
        </p:spPr>
        <p:txBody>
          <a:bodyPr>
            <a:normAutofit fontScale="92500"/>
          </a:bodyPr>
          <a:lstStyle/>
          <a:p>
            <a:pPr>
              <a:buFontTx/>
              <a:buNone/>
            </a:pPr>
            <a:r>
              <a:rPr lang="ru-RU" b="1" dirty="0">
                <a:solidFill>
                  <a:srgbClr val="0070C0"/>
                </a:solidFill>
              </a:rPr>
              <a:t>  </a:t>
            </a:r>
            <a:endParaRPr lang="ru-RU" b="1" dirty="0" smtClean="0">
              <a:solidFill>
                <a:srgbClr val="0070C0"/>
              </a:solidFill>
            </a:endParaRPr>
          </a:p>
          <a:p>
            <a:pPr>
              <a:buFontTx/>
              <a:buNone/>
            </a:pPr>
            <a:r>
              <a:rPr lang="ru-RU" b="1" dirty="0" smtClean="0">
                <a:solidFill>
                  <a:srgbClr val="0070C0"/>
                </a:solidFill>
              </a:rPr>
              <a:t> </a:t>
            </a:r>
            <a:r>
              <a:rPr lang="ru-RU" sz="35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При падении сверху сосулек и ледышек </a:t>
            </a:r>
          </a:p>
          <a:p>
            <a:pPr>
              <a:buFontTx/>
              <a:buNone/>
            </a:pPr>
            <a:r>
              <a:rPr lang="ru-RU" sz="2800" dirty="0"/>
              <a:t>  </a:t>
            </a:r>
            <a:endParaRPr lang="ru-RU" dirty="0" smtClean="0"/>
          </a:p>
          <a:p>
            <a:pPr>
              <a:buClrTx/>
            </a:pPr>
            <a:r>
              <a:rPr lang="ru-RU" dirty="0" smtClean="0"/>
              <a:t>Ч</a:t>
            </a:r>
            <a:r>
              <a:rPr lang="ru-RU" sz="2800" dirty="0" smtClean="0"/>
              <a:t>аще </a:t>
            </a:r>
            <a:r>
              <a:rPr lang="ru-RU" sz="2800" dirty="0"/>
              <a:t>всего страдает голова. При любых травмах, особенно при ушибе головы, необходимо как можно быстрее вызывать </a:t>
            </a:r>
            <a:r>
              <a:rPr lang="ru-RU" sz="2800" dirty="0">
                <a:solidFill>
                  <a:srgbClr val="FF0000"/>
                </a:solidFill>
              </a:rPr>
              <a:t>«скорую помощь». </a:t>
            </a:r>
            <a:r>
              <a:rPr lang="ru-RU" sz="2800" dirty="0"/>
              <a:t>Надо сразу же пройти обследование. Если угрозы нет, вас отпустят домой. В противном случае оставят и понаблюдают. </a:t>
            </a:r>
            <a:endParaRPr lang="ru-RU" sz="2800" dirty="0" smtClean="0"/>
          </a:p>
          <a:p>
            <a:pPr>
              <a:buNone/>
            </a:pPr>
            <a:endParaRPr lang="ru-RU" dirty="0" smtClean="0"/>
          </a:p>
          <a:p>
            <a:pPr>
              <a:buClrTx/>
            </a:pPr>
            <a:r>
              <a:rPr lang="ru-RU" sz="2800" dirty="0" smtClean="0">
                <a:solidFill>
                  <a:srgbClr val="FF0000"/>
                </a:solidFill>
              </a:rPr>
              <a:t>До </a:t>
            </a:r>
            <a:r>
              <a:rPr lang="ru-RU" sz="2800" dirty="0">
                <a:solidFill>
                  <a:srgbClr val="FF0000"/>
                </a:solidFill>
              </a:rPr>
              <a:t>приезда «скорой» </a:t>
            </a:r>
            <a:r>
              <a:rPr lang="ru-RU" sz="2800" dirty="0"/>
              <a:t>к ушибу можно приложить холод, это никогда не помешает. Обезболивающие пить не надо, чтобы врачи могли поставить правильный диагноз.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7" descr="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556792"/>
            <a:ext cx="6841703" cy="5136664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Зимой на водоеме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Зимой на водоеме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99792" y="764704"/>
            <a:ext cx="42484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Зимой на водоеме</a:t>
            </a: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277</TotalTime>
  <Words>810</Words>
  <Application>Microsoft Office PowerPoint</Application>
  <PresentationFormat>Экран (4:3)</PresentationFormat>
  <Paragraphs>114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Городская</vt:lpstr>
      <vt:lpstr>Слайд 1</vt:lpstr>
      <vt:lpstr>Слайд 2</vt:lpstr>
      <vt:lpstr>Слайд 3</vt:lpstr>
      <vt:lpstr>Слайд 4</vt:lpstr>
      <vt:lpstr>   БУДЬ ОСОБЕННО ВНИМАТЕЛЬНЫМ,  ПЕРЕХОДЯ ДОРОГУ!    СОБЛЮДАЙ ПРАВИЛА ПЕРЕХОДА ЧЕРЕЗ УЛИЦУ!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Главные правила поведения на дороге зимой:</vt:lpstr>
      <vt:lpstr>Слайд 26</vt:lpstr>
      <vt:lpstr>Слайд 27</vt:lpstr>
    </vt:vector>
  </TitlesOfParts>
  <Company>Tycoon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ааа</dc:creator>
  <cp:lastModifiedBy>Самойлова Ирина</cp:lastModifiedBy>
  <cp:revision>35</cp:revision>
  <dcterms:created xsi:type="dcterms:W3CDTF">2012-12-18T18:50:44Z</dcterms:created>
  <dcterms:modified xsi:type="dcterms:W3CDTF">2017-04-10T12:14:05Z</dcterms:modified>
</cp:coreProperties>
</file>