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6"/>
  </p:notesMasterIdLst>
  <p:sldIdLst>
    <p:sldId id="290" r:id="rId2"/>
    <p:sldId id="291" r:id="rId3"/>
    <p:sldId id="262" r:id="rId4"/>
    <p:sldId id="264" r:id="rId5"/>
    <p:sldId id="272" r:id="rId6"/>
    <p:sldId id="289" r:id="rId7"/>
    <p:sldId id="280" r:id="rId8"/>
    <p:sldId id="265" r:id="rId9"/>
    <p:sldId id="266" r:id="rId10"/>
    <p:sldId id="279" r:id="rId11"/>
    <p:sldId id="282" r:id="rId12"/>
    <p:sldId id="275" r:id="rId13"/>
    <p:sldId id="267" r:id="rId14"/>
    <p:sldId id="28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484" autoAdjust="0"/>
  </p:normalViewPr>
  <p:slideViewPr>
    <p:cSldViewPr>
      <p:cViewPr varScale="1">
        <p:scale>
          <a:sx n="57" d="100"/>
          <a:sy n="57" d="100"/>
        </p:scale>
        <p:origin x="-18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F9F00-9017-4965-8F72-43D7A340C74E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EDD4C-3E94-4423-A12E-757742493D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9EAC6-D907-49F3-9ABB-A0C472435B49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81CF4-499C-46F4-83A3-2806CDF679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9EAC6-D907-49F3-9ABB-A0C472435B49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81CF4-499C-46F4-83A3-2806CDF679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9EAC6-D907-49F3-9ABB-A0C472435B49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81CF4-499C-46F4-83A3-2806CDF679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579A6C-D9EF-4FA4-9C05-5AC2C453C0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9EAC6-D907-49F3-9ABB-A0C472435B49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81CF4-499C-46F4-83A3-2806CDF679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9EAC6-D907-49F3-9ABB-A0C472435B49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81CF4-499C-46F4-83A3-2806CDF679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9EAC6-D907-49F3-9ABB-A0C472435B49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81CF4-499C-46F4-83A3-2806CDF679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9EAC6-D907-49F3-9ABB-A0C472435B49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81CF4-499C-46F4-83A3-2806CDF679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9EAC6-D907-49F3-9ABB-A0C472435B49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81CF4-499C-46F4-83A3-2806CDF679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9EAC6-D907-49F3-9ABB-A0C472435B49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81CF4-499C-46F4-83A3-2806CDF679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9EAC6-D907-49F3-9ABB-A0C472435B49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81CF4-499C-46F4-83A3-2806CDF679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9EAC6-D907-49F3-9ABB-A0C472435B49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81CF4-499C-46F4-83A3-2806CDF679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69EAC6-D907-49F3-9ABB-A0C472435B49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381CF4-499C-46F4-83A3-2806CDF679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Урок </a:t>
            </a:r>
            <a:r>
              <a:rPr lang="ru-RU" smtClean="0"/>
              <a:t>русского языка</a:t>
            </a:r>
            <a:br>
              <a:rPr lang="ru-RU" smtClean="0"/>
            </a:br>
            <a:r>
              <a:rPr lang="ru-RU" smtClean="0"/>
              <a:t> </a:t>
            </a:r>
            <a:r>
              <a:rPr lang="ru-RU" dirty="0" smtClean="0"/>
              <a:t>по теме «Спряжение глагола»</a:t>
            </a:r>
            <a:br>
              <a:rPr lang="ru-RU" dirty="0" smtClean="0"/>
            </a:br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722376" y="4509120"/>
            <a:ext cx="7772400" cy="1728192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Абрамова Алла Александровна</a:t>
            </a:r>
          </a:p>
          <a:p>
            <a:r>
              <a:rPr lang="ru-RU" dirty="0" smtClean="0"/>
              <a:t>ГБОУ школа №580 Санкт-Петербург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2766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Едешь                               Бежишь</a:t>
            </a:r>
          </a:p>
          <a:p>
            <a:r>
              <a:rPr lang="ru-RU" sz="3600" b="1" i="1" dirty="0" smtClean="0">
                <a:solidFill>
                  <a:srgbClr val="0070C0"/>
                </a:solidFill>
              </a:rPr>
              <a:t>Прядёшь                          Летишь</a:t>
            </a:r>
          </a:p>
          <a:p>
            <a:r>
              <a:rPr lang="ru-RU" sz="3600" b="1" i="1" dirty="0" smtClean="0">
                <a:solidFill>
                  <a:srgbClr val="0070C0"/>
                </a:solidFill>
              </a:rPr>
              <a:t>Грызёшь                          Кричишь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643182"/>
            <a:ext cx="72555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Что общего у глаголов каждого 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столбика?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4000504"/>
            <a:ext cx="60260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По какому принципу 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они разделены на группы?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5500702"/>
            <a:ext cx="8436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От чего зависит окончание глагола?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Вертикальный свиток 32"/>
          <p:cNvSpPr/>
          <p:nvPr/>
        </p:nvSpPr>
        <p:spPr>
          <a:xfrm>
            <a:off x="214282" y="142852"/>
            <a:ext cx="8643966" cy="1285884"/>
          </a:xfrm>
          <a:prstGeom prst="vertic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rgbClr val="FFFF00"/>
                </a:solidFill>
              </a:rPr>
              <a:t>Окончания личных форм глаголов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714348" y="2143116"/>
            <a:ext cx="3714776" cy="4071966"/>
            <a:chOff x="714348" y="1714488"/>
            <a:chExt cx="3714776" cy="4071966"/>
          </a:xfrm>
        </p:grpSpPr>
        <p:sp>
          <p:nvSpPr>
            <p:cNvPr id="23" name="Выноска со стрелкой вниз 22"/>
            <p:cNvSpPr/>
            <p:nvPr/>
          </p:nvSpPr>
          <p:spPr>
            <a:xfrm>
              <a:off x="714348" y="1714488"/>
              <a:ext cx="3500462" cy="914400"/>
            </a:xfrm>
            <a:prstGeom prst="downArrowCallo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0C0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714348" y="2643182"/>
              <a:ext cx="3214710" cy="314327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70C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99592" y="2712340"/>
              <a:ext cx="535724" cy="13234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8000" b="1" i="1" dirty="0" smtClean="0">
                  <a:solidFill>
                    <a:srgbClr val="0070C0"/>
                  </a:solidFill>
                </a:rPr>
                <a:t> </a:t>
              </a:r>
              <a:endParaRPr lang="ru-RU" sz="8000" b="1" i="1" dirty="0">
                <a:solidFill>
                  <a:srgbClr val="0070C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00100" y="2714620"/>
              <a:ext cx="3207929" cy="304698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3200" b="1" i="1" dirty="0" smtClean="0">
                  <a:solidFill>
                    <a:srgbClr val="0070C0"/>
                  </a:solidFill>
                </a:rPr>
                <a:t>- ешь (-ёшь)</a:t>
              </a:r>
            </a:p>
            <a:p>
              <a:r>
                <a:rPr lang="ru-RU" sz="3200" b="1" i="1" dirty="0" smtClean="0">
                  <a:solidFill>
                    <a:srgbClr val="0070C0"/>
                  </a:solidFill>
                </a:rPr>
                <a:t>-</a:t>
              </a:r>
              <a:r>
                <a:rPr lang="ru-RU" sz="3200" b="1" i="1" dirty="0" err="1" smtClean="0">
                  <a:solidFill>
                    <a:srgbClr val="0070C0"/>
                  </a:solidFill>
                </a:rPr>
                <a:t>ет</a:t>
              </a:r>
              <a:r>
                <a:rPr lang="ru-RU" sz="3200" b="1" i="1" dirty="0" smtClean="0">
                  <a:solidFill>
                    <a:srgbClr val="0070C0"/>
                  </a:solidFill>
                </a:rPr>
                <a:t>   (-</a:t>
              </a:r>
              <a:r>
                <a:rPr lang="ru-RU" sz="3200" b="1" i="1" dirty="0" err="1" smtClean="0">
                  <a:solidFill>
                    <a:srgbClr val="0070C0"/>
                  </a:solidFill>
                </a:rPr>
                <a:t>ёт</a:t>
              </a:r>
              <a:r>
                <a:rPr lang="ru-RU" sz="3200" b="1" i="1" dirty="0" smtClean="0">
                  <a:solidFill>
                    <a:srgbClr val="0070C0"/>
                  </a:solidFill>
                </a:rPr>
                <a:t>)</a:t>
              </a:r>
            </a:p>
            <a:p>
              <a:pPr>
                <a:buFontTx/>
                <a:buChar char="-"/>
              </a:pPr>
              <a:r>
                <a:rPr lang="ru-RU" sz="3200" b="1" i="1" dirty="0" smtClean="0">
                  <a:solidFill>
                    <a:srgbClr val="0070C0"/>
                  </a:solidFill>
                </a:rPr>
                <a:t>ем     (-ём)</a:t>
              </a:r>
            </a:p>
            <a:p>
              <a:r>
                <a:rPr lang="ru-RU" sz="3200" b="1" i="1" dirty="0" smtClean="0">
                  <a:solidFill>
                    <a:srgbClr val="0070C0"/>
                  </a:solidFill>
                </a:rPr>
                <a:t>-</a:t>
              </a:r>
              <a:r>
                <a:rPr lang="ru-RU" sz="3200" b="1" i="1" dirty="0" err="1" smtClean="0">
                  <a:solidFill>
                    <a:srgbClr val="0070C0"/>
                  </a:solidFill>
                </a:rPr>
                <a:t>ете</a:t>
              </a:r>
              <a:r>
                <a:rPr lang="ru-RU" sz="3200" b="1" i="1" dirty="0" smtClean="0">
                  <a:solidFill>
                    <a:srgbClr val="0070C0"/>
                  </a:solidFill>
                </a:rPr>
                <a:t>  (-</a:t>
              </a:r>
              <a:r>
                <a:rPr lang="ru-RU" sz="3200" b="1" i="1" dirty="0" err="1" smtClean="0">
                  <a:solidFill>
                    <a:srgbClr val="0070C0"/>
                  </a:solidFill>
                </a:rPr>
                <a:t>ёте</a:t>
              </a:r>
              <a:r>
                <a:rPr lang="ru-RU" sz="3200" b="1" i="1" dirty="0" smtClean="0">
                  <a:solidFill>
                    <a:srgbClr val="0070C0"/>
                  </a:solidFill>
                </a:rPr>
                <a:t>)</a:t>
              </a:r>
            </a:p>
            <a:p>
              <a:r>
                <a:rPr lang="ru-RU" sz="3200" b="1" i="1" dirty="0" smtClean="0">
                  <a:solidFill>
                    <a:srgbClr val="0070C0"/>
                  </a:solidFill>
                </a:rPr>
                <a:t>-</a:t>
              </a:r>
              <a:r>
                <a:rPr lang="ru-RU" sz="3200" b="1" i="1" dirty="0" err="1" smtClean="0">
                  <a:solidFill>
                    <a:srgbClr val="0070C0"/>
                  </a:solidFill>
                </a:rPr>
                <a:t>ут</a:t>
              </a:r>
              <a:r>
                <a:rPr lang="ru-RU" sz="3200" b="1" i="1" dirty="0" smtClean="0">
                  <a:solidFill>
                    <a:srgbClr val="0070C0"/>
                  </a:solidFill>
                </a:rPr>
                <a:t>     (-ют)</a:t>
              </a:r>
            </a:p>
            <a:p>
              <a:endParaRPr lang="ru-RU" sz="3200" b="1" i="1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5786" y="1714488"/>
              <a:ext cx="3643338" cy="5847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3200" b="1" i="1" dirty="0" smtClean="0">
                  <a:solidFill>
                    <a:srgbClr val="0070C0"/>
                  </a:solidFill>
                </a:rPr>
                <a:t>1 спряжение</a:t>
              </a:r>
              <a:endParaRPr lang="ru-RU" sz="3200" b="1" i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4857752" y="3071810"/>
            <a:ext cx="3338353" cy="314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43504" y="3143248"/>
            <a:ext cx="2928465" cy="3153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- ишь  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-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ит</a:t>
            </a:r>
            <a:r>
              <a:rPr lang="ru-RU" sz="3200" b="1" i="1" dirty="0" smtClean="0">
                <a:solidFill>
                  <a:srgbClr val="0070C0"/>
                </a:solidFill>
              </a:rPr>
              <a:t>   </a:t>
            </a:r>
          </a:p>
          <a:p>
            <a:pPr algn="ctr">
              <a:buFontTx/>
              <a:buChar char="-"/>
            </a:pPr>
            <a:r>
              <a:rPr lang="ru-RU" sz="3200" b="1" i="1" dirty="0" smtClean="0">
                <a:solidFill>
                  <a:srgbClr val="0070C0"/>
                </a:solidFill>
              </a:rPr>
              <a:t>им      </a:t>
            </a:r>
          </a:p>
          <a:p>
            <a:pPr algn="ctr">
              <a:buFontTx/>
              <a:buChar char="-"/>
            </a:pPr>
            <a:r>
              <a:rPr lang="ru-RU" sz="3200" b="1" i="1" dirty="0" err="1" smtClean="0">
                <a:solidFill>
                  <a:srgbClr val="0070C0"/>
                </a:solidFill>
              </a:rPr>
              <a:t>ите</a:t>
            </a:r>
            <a:r>
              <a:rPr lang="ru-RU" sz="3200" b="1" i="1" dirty="0" smtClean="0">
                <a:solidFill>
                  <a:srgbClr val="0070C0"/>
                </a:solidFill>
              </a:rPr>
              <a:t>   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-</a:t>
            </a:r>
            <a:r>
              <a:rPr lang="ru-RU" sz="3200" b="1" i="1" dirty="0" err="1" smtClean="0">
                <a:solidFill>
                  <a:srgbClr val="0070C0"/>
                </a:solidFill>
              </a:rPr>
              <a:t>ат</a:t>
            </a:r>
            <a:r>
              <a:rPr lang="ru-RU" sz="3200" b="1" i="1" dirty="0" smtClean="0">
                <a:solidFill>
                  <a:srgbClr val="0070C0"/>
                </a:solidFill>
              </a:rPr>
              <a:t>  (-</a:t>
            </a:r>
            <a:r>
              <a:rPr lang="ru-RU" sz="3200" b="1" i="1" dirty="0" err="1" smtClean="0">
                <a:solidFill>
                  <a:srgbClr val="0070C0"/>
                </a:solidFill>
              </a:rPr>
              <a:t>ят</a:t>
            </a:r>
            <a:r>
              <a:rPr lang="ru-RU" sz="3200" b="1" i="1" dirty="0" smtClean="0">
                <a:solidFill>
                  <a:srgbClr val="0070C0"/>
                </a:solidFill>
              </a:rPr>
              <a:t>)    </a:t>
            </a:r>
          </a:p>
          <a:p>
            <a:endParaRPr lang="ru-RU" sz="3200" b="1" i="1" dirty="0">
              <a:solidFill>
                <a:srgbClr val="0070C0"/>
              </a:solidFill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4714876" y="2071678"/>
            <a:ext cx="3643338" cy="2109321"/>
            <a:chOff x="4714876" y="1571612"/>
            <a:chExt cx="3643338" cy="2109321"/>
          </a:xfrm>
        </p:grpSpPr>
        <p:sp>
          <p:nvSpPr>
            <p:cNvPr id="26" name="Выноска со стрелкой вниз 25"/>
            <p:cNvSpPr/>
            <p:nvPr/>
          </p:nvSpPr>
          <p:spPr>
            <a:xfrm>
              <a:off x="4714876" y="1714488"/>
              <a:ext cx="3635095" cy="946484"/>
            </a:xfrm>
            <a:prstGeom prst="down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51747" y="2311058"/>
              <a:ext cx="498065" cy="13698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0" b="1" i="1" dirty="0" smtClean="0"/>
                <a:t> </a:t>
              </a:r>
              <a:endParaRPr lang="ru-RU" sz="8000" b="1" i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86314" y="1571612"/>
              <a:ext cx="3571900" cy="5847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3200" b="1" i="1" dirty="0" smtClean="0">
                  <a:solidFill>
                    <a:srgbClr val="FFFF00"/>
                  </a:solidFill>
                </a:rPr>
                <a:t> </a:t>
              </a:r>
              <a:r>
                <a:rPr lang="ru-RU" sz="3200" b="1" i="1" dirty="0" smtClean="0">
                  <a:solidFill>
                    <a:srgbClr val="0070C0"/>
                  </a:solidFill>
                </a:rPr>
                <a:t> 2 спряжение</a:t>
              </a:r>
              <a:endParaRPr lang="ru-RU" sz="3200" b="1" i="1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лако 16"/>
          <p:cNvSpPr/>
          <p:nvPr/>
        </p:nvSpPr>
        <p:spPr>
          <a:xfrm>
            <a:off x="0" y="2571744"/>
            <a:ext cx="5286380" cy="1357322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нутый угол 14"/>
          <p:cNvSpPr/>
          <p:nvPr/>
        </p:nvSpPr>
        <p:spPr>
          <a:xfrm>
            <a:off x="214282" y="5286388"/>
            <a:ext cx="6143636" cy="1357322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нутый угол 11"/>
          <p:cNvSpPr/>
          <p:nvPr/>
        </p:nvSpPr>
        <p:spPr>
          <a:xfrm>
            <a:off x="3143240" y="1428736"/>
            <a:ext cx="5857884" cy="1071570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нутый угол 9"/>
          <p:cNvSpPr/>
          <p:nvPr/>
        </p:nvSpPr>
        <p:spPr>
          <a:xfrm>
            <a:off x="142844" y="142852"/>
            <a:ext cx="7429552" cy="1143008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85720" y="2928934"/>
            <a:ext cx="4395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smtClean="0">
                <a:solidFill>
                  <a:srgbClr val="FFFF00"/>
                </a:solidFill>
              </a:rPr>
              <a:t>Найди свой глагол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7215206" cy="95410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Лошадь запряжёт, полосу вспашет,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Печь затопит, все заготовит, закупит.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1428736"/>
            <a:ext cx="5857916" cy="95410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Вот из моря вылез старый Бес: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"Зачем ты.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Балда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 нам залез?"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5214950"/>
            <a:ext cx="5500726" cy="138499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Признавайся: всех я краше.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Обойди все царство наше,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Хоть весь мир; мне ровной нет.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нутый угол 12"/>
          <p:cNvSpPr/>
          <p:nvPr/>
        </p:nvSpPr>
        <p:spPr>
          <a:xfrm>
            <a:off x="3428992" y="4071942"/>
            <a:ext cx="5286412" cy="1071570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4071942"/>
            <a:ext cx="5357850" cy="95410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Старик ловил неводом рыбу, 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Старуха пряла свою пряжу.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120247">
            <a:off x="-285784" y="-571528"/>
            <a:ext cx="5503862" cy="542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195095">
            <a:off x="4546618" y="-683595"/>
            <a:ext cx="4330277" cy="574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000100" y="1500174"/>
            <a:ext cx="32063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выяснили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3472" y="1571612"/>
            <a:ext cx="4000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повторили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17182">
            <a:off x="2188828" y="1933205"/>
            <a:ext cx="5503862" cy="542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857620" y="4357694"/>
            <a:ext cx="23310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  <a:latin typeface="Calibri" pitchFamily="34" charset="0"/>
              </a:rPr>
              <a:t>создали</a:t>
            </a:r>
            <a:endParaRPr lang="ru-RU" sz="48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1" name="6-конечная звезда 10">
            <a:hlinkClick r:id="" action="ppaction://noaction"/>
          </p:cNvPr>
          <p:cNvSpPr/>
          <p:nvPr/>
        </p:nvSpPr>
        <p:spPr>
          <a:xfrm>
            <a:off x="7215206" y="5500702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лако 11">
            <a:hlinkClick r:id="rId3" action="ppaction://hlinksldjump"/>
          </p:cNvPr>
          <p:cNvSpPr/>
          <p:nvPr/>
        </p:nvSpPr>
        <p:spPr>
          <a:xfrm>
            <a:off x="857224" y="5286388"/>
            <a:ext cx="2428892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Закончите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предложения: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905000"/>
            <a:ext cx="9124984" cy="4191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Сегодня я доволен работой, так как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Font typeface="Wingdings" pitchFamily="2" charset="2"/>
              <a:buNone/>
            </a:pP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совсем доволен, потому что…</a:t>
            </a:r>
          </a:p>
          <a:p>
            <a:pPr>
              <a:buFont typeface="Wingdings" pitchFamily="2" charset="2"/>
              <a:buNone/>
            </a:pP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доволен своей работой, ведь я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48680"/>
            <a:ext cx="86657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стыдно не знать, </a:t>
            </a:r>
          </a:p>
          <a:p>
            <a:pPr algn="ctr"/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стыдно не учиться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61235"/>
            <a:ext cx="4572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None/>
            </a:pPr>
            <a:endParaRPr lang="ru-RU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3" name="Picture 1" descr="C:\Documents and Settings\Маша\Рабочий стол\анимашки\дети\AG00317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496"/>
            <a:ext cx="2928958" cy="3761964"/>
          </a:xfrm>
          <a:prstGeom prst="rect">
            <a:avLst/>
          </a:prstGeom>
          <a:noFill/>
        </p:spPr>
      </p:pic>
      <p:pic>
        <p:nvPicPr>
          <p:cNvPr id="23554" name="Picture 2" descr="C:\Documents and Settings\Маша\Рабочий стол\анимашки\книжка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3786190"/>
            <a:ext cx="2714644" cy="2838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28662" y="1071546"/>
            <a:ext cx="7786742" cy="55007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71604" y="1214422"/>
            <a:ext cx="6357982" cy="50167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без меня предметы?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Лишь название.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я приду -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Всё в действие придёт: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Летит ракета,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 строят здания,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Цветут сады,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хлеб в полях растёт.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7356" y="285728"/>
            <a:ext cx="65998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О какой части речи?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42844" y="1500174"/>
            <a:ext cx="8858312" cy="5000660"/>
          </a:xfrm>
          <a:prstGeom prst="round2DiagRect">
            <a:avLst>
              <a:gd name="adj1" fmla="val 16667"/>
              <a:gd name="adj2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None/>
            </a:pPr>
            <a:endParaRPr lang="ru-RU" sz="32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rgbClr val="002060"/>
                </a:solidFill>
                <a:cs typeface="Times New Roman" pitchFamily="18" charset="0"/>
              </a:rPr>
              <a:t>Неопределенная форма глагола – это </a:t>
            </a:r>
            <a:endParaRPr lang="ru-RU" sz="2800" i="1" dirty="0">
              <a:solidFill>
                <a:srgbClr val="000099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0"/>
            <a:ext cx="6870700" cy="1196752"/>
          </a:xfrm>
          <a:noFill/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 мы знаем о глаголе?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4876" y="1571612"/>
            <a:ext cx="3603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ействие предмета   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2143116"/>
            <a:ext cx="3500462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делать?    </a:t>
            </a:r>
          </a:p>
          <a:p>
            <a:pPr>
              <a:lnSpc>
                <a:spcPct val="80000"/>
              </a:lnSpc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сделать?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3500438"/>
            <a:ext cx="1881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сказуемым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946" y="4429132"/>
            <a:ext cx="9137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форма глагола, которая не указывает на время и число.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5572140"/>
            <a:ext cx="3968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ицо, число, время,  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10" y="1571612"/>
            <a:ext cx="403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Глагол обозначает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58" y="2143116"/>
            <a:ext cx="4724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и отвечает на вопросы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3000372"/>
            <a:ext cx="7008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Чаще всего в предложении бывает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56435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42844" y="5143512"/>
            <a:ext cx="848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Грамматические категории глагола это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492896"/>
            <a:ext cx="6987875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60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Спряжение глагола</a:t>
            </a:r>
            <a:endParaRPr lang="ru-RU" sz="60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714356"/>
            <a:ext cx="32447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</a:rPr>
              <a:t>Тема урока: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85852" y="642918"/>
            <a:ext cx="7000924" cy="51435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8800" b="1" i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ru-RU" sz="8800" b="1" i="1" dirty="0" smtClean="0">
                <a:solidFill>
                  <a:srgbClr val="0070C0"/>
                </a:solidFill>
                <a:latin typeface="Calibri" pitchFamily="34" charset="0"/>
              </a:rPr>
              <a:t>Плыть </a:t>
            </a:r>
          </a:p>
          <a:p>
            <a:pPr algn="ctr"/>
            <a:r>
              <a:rPr lang="ru-RU" sz="8800" b="1" i="1" dirty="0" smtClean="0">
                <a:solidFill>
                  <a:srgbClr val="0070C0"/>
                </a:solidFill>
                <a:latin typeface="Calibri" pitchFamily="34" charset="0"/>
              </a:rPr>
              <a:t>Говорить</a:t>
            </a:r>
          </a:p>
          <a:p>
            <a:pPr algn="ctr"/>
            <a:endParaRPr lang="ru-RU" sz="8800" b="1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несколько документов 21"/>
          <p:cNvSpPr/>
          <p:nvPr/>
        </p:nvSpPr>
        <p:spPr>
          <a:xfrm>
            <a:off x="5357818" y="3286124"/>
            <a:ext cx="3786182" cy="3357586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1" name="Блок-схема: несколько документов 20"/>
          <p:cNvSpPr/>
          <p:nvPr/>
        </p:nvSpPr>
        <p:spPr>
          <a:xfrm>
            <a:off x="0" y="3571876"/>
            <a:ext cx="4929190" cy="3286124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несколько документов 19"/>
          <p:cNvSpPr/>
          <p:nvPr/>
        </p:nvSpPr>
        <p:spPr>
          <a:xfrm>
            <a:off x="4929190" y="0"/>
            <a:ext cx="4071966" cy="3714776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несколько документов 18"/>
          <p:cNvSpPr/>
          <p:nvPr/>
        </p:nvSpPr>
        <p:spPr>
          <a:xfrm>
            <a:off x="285720" y="142852"/>
            <a:ext cx="4000528" cy="3357586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28596" y="857232"/>
            <a:ext cx="83227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Я </a:t>
            </a:r>
          </a:p>
          <a:p>
            <a:endParaRPr lang="ru-RU" sz="2800" b="1" i="1" dirty="0" smtClean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Ты</a:t>
            </a:r>
          </a:p>
          <a:p>
            <a:endParaRPr lang="ru-RU" sz="2800" b="1" i="1" dirty="0" smtClean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Он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9256" y="642918"/>
            <a:ext cx="107753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Мы </a:t>
            </a:r>
          </a:p>
          <a:p>
            <a:endParaRPr lang="ru-RU" sz="2800" b="1" i="1" dirty="0" smtClean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Вы</a:t>
            </a:r>
          </a:p>
          <a:p>
            <a:endParaRPr lang="ru-RU" sz="2800" b="1" i="1" dirty="0" smtClean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Они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4071942"/>
            <a:ext cx="83227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Я </a:t>
            </a:r>
          </a:p>
          <a:p>
            <a:endParaRPr lang="ru-RU" sz="2800" b="1" i="1" dirty="0" smtClean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Ты</a:t>
            </a:r>
          </a:p>
          <a:p>
            <a:endParaRPr lang="ru-RU" sz="2800" b="1" i="1" dirty="0" smtClean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Он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2132" y="3857628"/>
            <a:ext cx="107753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Мы </a:t>
            </a:r>
          </a:p>
          <a:p>
            <a:endParaRPr lang="ru-RU" sz="2800" b="1" i="1" dirty="0" smtClean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Вы</a:t>
            </a:r>
          </a:p>
          <a:p>
            <a:endParaRPr lang="ru-RU" sz="2800" b="1" i="1" dirty="0" smtClean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Они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95782" y="61103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357422" y="928670"/>
            <a:ext cx="428628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785794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 плыву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00298" y="1785926"/>
            <a:ext cx="785818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500298" y="2643182"/>
            <a:ext cx="571504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357422" y="4214818"/>
            <a:ext cx="428628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428860" y="5857892"/>
            <a:ext cx="642942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428860" y="5072074"/>
            <a:ext cx="928694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1643050"/>
            <a:ext cx="2167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плывёшь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2500306"/>
            <a:ext cx="2052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 плывёт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4143380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говорю 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4414" y="4929198"/>
            <a:ext cx="2414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говоришь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5786454"/>
            <a:ext cx="2234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говорит  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715272" y="714356"/>
            <a:ext cx="642942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715272" y="1571612"/>
            <a:ext cx="785818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786710" y="2428868"/>
            <a:ext cx="642942" cy="4476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786710" y="5715016"/>
            <a:ext cx="642942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643834" y="4786322"/>
            <a:ext cx="857256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715272" y="3929066"/>
            <a:ext cx="642942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29388" y="642918"/>
            <a:ext cx="2031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 плывём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2285992"/>
            <a:ext cx="2052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 плывут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7950" y="1428736"/>
            <a:ext cx="2329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 плывёте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3786190"/>
            <a:ext cx="2159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говорим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429388" y="4643446"/>
            <a:ext cx="2329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говорите 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72264" y="5572140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говорят  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7" grpId="0"/>
      <p:bldP spid="4" grpId="0"/>
      <p:bldP spid="5" grpId="0"/>
      <p:bldP spid="6" grpId="0"/>
      <p:bldP spid="12" grpId="0"/>
      <p:bldP spid="13" grpId="0"/>
      <p:bldP spid="15" grpId="0"/>
      <p:bldP spid="7" grpId="0"/>
      <p:bldP spid="9" grpId="0"/>
      <p:bldP spid="8" grpId="0"/>
      <p:bldP spid="14" grpId="0"/>
      <p:bldP spid="18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AutoShape 3"/>
          <p:cNvSpPr>
            <a:spLocks noChangeArrowheads="1"/>
          </p:cNvSpPr>
          <p:nvPr/>
        </p:nvSpPr>
        <p:spPr bwMode="auto">
          <a:xfrm rot="10163293">
            <a:off x="-231205" y="658340"/>
            <a:ext cx="7647558" cy="3424149"/>
          </a:xfrm>
          <a:prstGeom prst="cloudCallout">
            <a:avLst>
              <a:gd name="adj1" fmla="val -37116"/>
              <a:gd name="adj2" fmla="val -62954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anchorCtr="1"/>
          <a:lstStyle/>
          <a:p>
            <a:pPr algn="ctr"/>
            <a:r>
              <a:rPr kumimoji="1"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Изменение глаголов </a:t>
            </a:r>
            <a:r>
              <a:rPr kumimoji="1"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лицам и</a:t>
            </a:r>
            <a:r>
              <a:rPr kumimoji="1"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kumimoji="1"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числам</a:t>
            </a:r>
            <a:r>
              <a:rPr kumimoji="1" lang="ru-RU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называется </a:t>
            </a:r>
            <a:r>
              <a:rPr kumimoji="1"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спряжением</a:t>
            </a:r>
            <a:r>
              <a:rPr kumimoji="1"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algn="ctr"/>
            <a:endParaRPr kumimoji="1"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9371" y="5572140"/>
            <a:ext cx="303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 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71472" y="-357214"/>
            <a:ext cx="7777162" cy="5010350"/>
          </a:xfrm>
        </p:spPr>
        <p:txBody>
          <a:bodyPr/>
          <a:lstStyle/>
          <a:p>
            <a:pPr eaLnBrk="1" hangingPunct="1">
              <a:defRPr/>
            </a:pPr>
            <a:endParaRPr lang="ru-RU" sz="36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</a:rPr>
              <a:t>Слово «спрягать» исконно русское, устаревшее. Оно обозначало «соединять вместе, объединяться».</a:t>
            </a:r>
          </a:p>
          <a:p>
            <a:pPr eaLnBrk="1" hangingPunct="1"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</a:rPr>
              <a:t>Например: спрягать лошадей с телегой, т.е. объединять их для работы: сейчас говорят «запрягать лошадь в телегу»</a:t>
            </a:r>
          </a:p>
        </p:txBody>
      </p:sp>
      <p:pic>
        <p:nvPicPr>
          <p:cNvPr id="2049" name="Picture 1" descr="C:\Documents and Settings\Маша\Рабочий стол\horse3-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653136"/>
            <a:ext cx="2857487" cy="200654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1928</TotalTime>
  <Words>380</Words>
  <Application>Microsoft Office PowerPoint</Application>
  <PresentationFormat>Экран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Урок русского языка  по теме «Спряжение глагола» 4 класс</vt:lpstr>
      <vt:lpstr>Слайд 2</vt:lpstr>
      <vt:lpstr>Слайд 3</vt:lpstr>
      <vt:lpstr>Что мы знаем о глаголе?</vt:lpstr>
      <vt:lpstr>Слайд 5</vt:lpstr>
      <vt:lpstr>Слайд 6</vt:lpstr>
      <vt:lpstr>Слайд 7</vt:lpstr>
      <vt:lpstr>Слайд 8</vt:lpstr>
      <vt:lpstr>Слайд 9</vt:lpstr>
      <vt:lpstr>Слайд 10</vt:lpstr>
      <vt:lpstr> Окончания личных форм глаголов</vt:lpstr>
      <vt:lpstr>Слайд 12</vt:lpstr>
      <vt:lpstr>Слайд 13</vt:lpstr>
      <vt:lpstr>Закончите предложения: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.</dc:creator>
  <cp:lastModifiedBy>дом</cp:lastModifiedBy>
  <cp:revision>170</cp:revision>
  <dcterms:created xsi:type="dcterms:W3CDTF">2010-03-07T18:28:52Z</dcterms:created>
  <dcterms:modified xsi:type="dcterms:W3CDTF">2014-08-22T17:58:34Z</dcterms:modified>
</cp:coreProperties>
</file>