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2" r:id="rId2"/>
    <p:sldId id="325" r:id="rId3"/>
    <p:sldId id="272" r:id="rId4"/>
    <p:sldId id="390" r:id="rId5"/>
    <p:sldId id="378" r:id="rId6"/>
    <p:sldId id="326" r:id="rId7"/>
    <p:sldId id="271" r:id="rId8"/>
    <p:sldId id="391" r:id="rId9"/>
    <p:sldId id="287" r:id="rId10"/>
    <p:sldId id="392" r:id="rId11"/>
    <p:sldId id="335" r:id="rId12"/>
    <p:sldId id="393" r:id="rId13"/>
    <p:sldId id="394" r:id="rId14"/>
    <p:sldId id="380" r:id="rId15"/>
    <p:sldId id="350" r:id="rId16"/>
    <p:sldId id="395" r:id="rId17"/>
    <p:sldId id="396" r:id="rId18"/>
    <p:sldId id="3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543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D392E56-DB75-496B-B87C-02F4C3C20DBB}" type="datetimeFigureOut">
              <a:rPr lang="ru-RU" smtClean="0"/>
              <a:t>28.03.2016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8A74D6-32B4-4B72-8E57-17B140CAF33D}" type="slidenum">
              <a:rPr lang="ru-RU" smtClean="0"/>
              <a:t>‹#›</a:t>
            </a:fld>
            <a:endParaRPr lang="ru-RU"/>
          </a:p>
        </p:txBody>
      </p:sp>
    </p:spTree>
    <p:extLst>
      <p:ext uri="{BB962C8B-B14F-4D97-AF65-F5344CB8AC3E}">
        <p14:creationId xmlns:p14="http://schemas.microsoft.com/office/powerpoint/2010/main" val="248506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392E56-DB75-496B-B87C-02F4C3C20DBB}" type="datetimeFigureOut">
              <a:rPr lang="ru-RU" smtClean="0"/>
              <a:t>28.03.2016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8A74D6-32B4-4B72-8E57-17B140CAF33D}" type="slidenum">
              <a:rPr lang="ru-RU" smtClean="0"/>
              <a:t>‹#›</a:t>
            </a:fld>
            <a:endParaRPr lang="ru-RU"/>
          </a:p>
        </p:txBody>
      </p:sp>
    </p:spTree>
    <p:extLst>
      <p:ext uri="{BB962C8B-B14F-4D97-AF65-F5344CB8AC3E}">
        <p14:creationId xmlns:p14="http://schemas.microsoft.com/office/powerpoint/2010/main" val="398259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392E56-DB75-496B-B87C-02F4C3C20DBB}" type="datetimeFigureOut">
              <a:rPr lang="ru-RU" smtClean="0"/>
              <a:t>28.03.2016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8A74D6-32B4-4B72-8E57-17B140CAF33D}" type="slidenum">
              <a:rPr lang="ru-RU" smtClean="0"/>
              <a:t>‹#›</a:t>
            </a:fld>
            <a:endParaRPr lang="ru-RU"/>
          </a:p>
        </p:txBody>
      </p:sp>
    </p:spTree>
    <p:extLst>
      <p:ext uri="{BB962C8B-B14F-4D97-AF65-F5344CB8AC3E}">
        <p14:creationId xmlns:p14="http://schemas.microsoft.com/office/powerpoint/2010/main" val="218226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392E56-DB75-496B-B87C-02F4C3C20DBB}" type="datetimeFigureOut">
              <a:rPr lang="ru-RU" smtClean="0"/>
              <a:t>28.03.2016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8A74D6-32B4-4B72-8E57-17B140CAF33D}" type="slidenum">
              <a:rPr lang="ru-RU" smtClean="0"/>
              <a:t>‹#›</a:t>
            </a:fld>
            <a:endParaRPr lang="ru-RU"/>
          </a:p>
        </p:txBody>
      </p:sp>
    </p:spTree>
    <p:extLst>
      <p:ext uri="{BB962C8B-B14F-4D97-AF65-F5344CB8AC3E}">
        <p14:creationId xmlns:p14="http://schemas.microsoft.com/office/powerpoint/2010/main" val="372526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D392E56-DB75-496B-B87C-02F4C3C20DBB}" type="datetimeFigureOut">
              <a:rPr lang="ru-RU" smtClean="0"/>
              <a:t>28.03.2016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8A74D6-32B4-4B72-8E57-17B140CAF33D}" type="slidenum">
              <a:rPr lang="ru-RU" smtClean="0"/>
              <a:t>‹#›</a:t>
            </a:fld>
            <a:endParaRPr lang="ru-RU"/>
          </a:p>
        </p:txBody>
      </p:sp>
    </p:spTree>
    <p:extLst>
      <p:ext uri="{BB962C8B-B14F-4D97-AF65-F5344CB8AC3E}">
        <p14:creationId xmlns:p14="http://schemas.microsoft.com/office/powerpoint/2010/main" val="276386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D392E56-DB75-496B-B87C-02F4C3C20DBB}" type="datetimeFigureOut">
              <a:rPr lang="ru-RU" smtClean="0"/>
              <a:t>28.03.2016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8A74D6-32B4-4B72-8E57-17B140CAF33D}" type="slidenum">
              <a:rPr lang="ru-RU" smtClean="0"/>
              <a:t>‹#›</a:t>
            </a:fld>
            <a:endParaRPr lang="ru-RU"/>
          </a:p>
        </p:txBody>
      </p:sp>
    </p:spTree>
    <p:extLst>
      <p:ext uri="{BB962C8B-B14F-4D97-AF65-F5344CB8AC3E}">
        <p14:creationId xmlns:p14="http://schemas.microsoft.com/office/powerpoint/2010/main" val="422268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D392E56-DB75-496B-B87C-02F4C3C20DBB}" type="datetimeFigureOut">
              <a:rPr lang="ru-RU" smtClean="0"/>
              <a:t>28.03.2016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8A74D6-32B4-4B72-8E57-17B140CAF33D}" type="slidenum">
              <a:rPr lang="ru-RU" smtClean="0"/>
              <a:t>‹#›</a:t>
            </a:fld>
            <a:endParaRPr lang="ru-RU"/>
          </a:p>
        </p:txBody>
      </p:sp>
    </p:spTree>
    <p:extLst>
      <p:ext uri="{BB962C8B-B14F-4D97-AF65-F5344CB8AC3E}">
        <p14:creationId xmlns:p14="http://schemas.microsoft.com/office/powerpoint/2010/main" val="135085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D392E56-DB75-496B-B87C-02F4C3C20DBB}" type="datetimeFigureOut">
              <a:rPr lang="ru-RU" smtClean="0"/>
              <a:t>28.03.2016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8A74D6-32B4-4B72-8E57-17B140CAF33D}" type="slidenum">
              <a:rPr lang="ru-RU" smtClean="0"/>
              <a:t>‹#›</a:t>
            </a:fld>
            <a:endParaRPr lang="ru-RU"/>
          </a:p>
        </p:txBody>
      </p:sp>
    </p:spTree>
    <p:extLst>
      <p:ext uri="{BB962C8B-B14F-4D97-AF65-F5344CB8AC3E}">
        <p14:creationId xmlns:p14="http://schemas.microsoft.com/office/powerpoint/2010/main" val="416213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392E56-DB75-496B-B87C-02F4C3C20DBB}" type="datetimeFigureOut">
              <a:rPr lang="ru-RU" smtClean="0"/>
              <a:t>28.03.2016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8A74D6-32B4-4B72-8E57-17B140CAF33D}" type="slidenum">
              <a:rPr lang="ru-RU" smtClean="0"/>
              <a:t>‹#›</a:t>
            </a:fld>
            <a:endParaRPr lang="ru-RU"/>
          </a:p>
        </p:txBody>
      </p:sp>
    </p:spTree>
    <p:extLst>
      <p:ext uri="{BB962C8B-B14F-4D97-AF65-F5344CB8AC3E}">
        <p14:creationId xmlns:p14="http://schemas.microsoft.com/office/powerpoint/2010/main" val="200637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D392E56-DB75-496B-B87C-02F4C3C20DBB}" type="datetimeFigureOut">
              <a:rPr lang="ru-RU" smtClean="0"/>
              <a:t>28.03.2016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8A74D6-32B4-4B72-8E57-17B140CAF33D}" type="slidenum">
              <a:rPr lang="ru-RU" smtClean="0"/>
              <a:t>‹#›</a:t>
            </a:fld>
            <a:endParaRPr lang="ru-RU"/>
          </a:p>
        </p:txBody>
      </p:sp>
    </p:spTree>
    <p:extLst>
      <p:ext uri="{BB962C8B-B14F-4D97-AF65-F5344CB8AC3E}">
        <p14:creationId xmlns:p14="http://schemas.microsoft.com/office/powerpoint/2010/main" val="24603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D392E56-DB75-496B-B87C-02F4C3C20DBB}" type="datetimeFigureOut">
              <a:rPr lang="ru-RU" smtClean="0"/>
              <a:t>28.03.2016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8A74D6-32B4-4B72-8E57-17B140CAF33D}" type="slidenum">
              <a:rPr lang="ru-RU" smtClean="0"/>
              <a:t>‹#›</a:t>
            </a:fld>
            <a:endParaRPr lang="ru-RU"/>
          </a:p>
        </p:txBody>
      </p:sp>
    </p:spTree>
    <p:extLst>
      <p:ext uri="{BB962C8B-B14F-4D97-AF65-F5344CB8AC3E}">
        <p14:creationId xmlns:p14="http://schemas.microsoft.com/office/powerpoint/2010/main" val="2459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92E56-DB75-496B-B87C-02F4C3C20DBB}" type="datetimeFigureOut">
              <a:rPr lang="ru-RU" smtClean="0"/>
              <a:t>28.03.2016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A74D6-32B4-4B72-8E57-17B140CAF33D}" type="slidenum">
              <a:rPr lang="ru-RU" smtClean="0"/>
              <a:t>‹#›</a:t>
            </a:fld>
            <a:endParaRPr lang="ru-RU"/>
          </a:p>
        </p:txBody>
      </p:sp>
    </p:spTree>
    <p:extLst>
      <p:ext uri="{BB962C8B-B14F-4D97-AF65-F5344CB8AC3E}">
        <p14:creationId xmlns:p14="http://schemas.microsoft.com/office/powerpoint/2010/main" val="153917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7.png"/><Relationship Id="rId7" Type="http://schemas.openxmlformats.org/officeDocument/2006/relationships/image" Target="../media/image7.jpeg"/><Relationship Id="rId12" Type="http://schemas.openxmlformats.org/officeDocument/2006/relationships/image" Target="../media/image8.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12.jpeg"/><Relationship Id="rId4" Type="http://schemas.openxmlformats.org/officeDocument/2006/relationships/image" Target="../media/image28.png"/><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8" Type="http://schemas.openxmlformats.org/officeDocument/2006/relationships/hyperlink" Target="http://www.2rf.ru/rest/3587" TargetMode="External"/><Relationship Id="rId3" Type="http://schemas.openxmlformats.org/officeDocument/2006/relationships/hyperlink" Target="http://www.spb-guide.ru/page_12949.htm" TargetMode="External"/><Relationship Id="rId7" Type="http://schemas.openxmlformats.org/officeDocument/2006/relationships/hyperlink" Target="http://www.ipetersburg.ru/shahmatnyy-dvorik/" TargetMode="External"/><Relationship Id="rId2" Type="http://schemas.openxmlformats.org/officeDocument/2006/relationships/hyperlink" Target="http://www.etovidel.net/sights/city/saint-petersburg/id/kovanaia_skulptura_kot_uchyonyj" TargetMode="External"/><Relationship Id="rId1" Type="http://schemas.openxmlformats.org/officeDocument/2006/relationships/slideLayout" Target="../slideLayouts/slideLayout7.xml"/><Relationship Id="rId6" Type="http://schemas.openxmlformats.org/officeDocument/2006/relationships/hyperlink" Target="http://www.blog-fiesta.com/spb/places/neobikniovennie-dvori-petersburg/" TargetMode="External"/><Relationship Id="rId5" Type="http://schemas.openxmlformats.org/officeDocument/2006/relationships/hyperlink" Target="http://s-pb.in/pamyatniki-spb/pamyatnik-mumu" TargetMode="External"/><Relationship Id="rId4" Type="http://schemas.openxmlformats.org/officeDocument/2006/relationships/hyperlink" Target="http://www.ptmap.ru/monuments/132"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323945"/>
            <a:ext cx="7920880" cy="830997"/>
          </a:xfrm>
          <a:prstGeom prst="rect">
            <a:avLst/>
          </a:prstGeom>
        </p:spPr>
        <p:txBody>
          <a:bodyPr wrap="square">
            <a:spAutoFit/>
          </a:bodyPr>
          <a:lstStyle/>
          <a:p>
            <a:pPr algn="ctr"/>
            <a:r>
              <a:rPr lang="ru-RU" sz="1600" b="1" dirty="0">
                <a:ln w="1905"/>
                <a:solidFill>
                  <a:srgbClr val="543800"/>
                </a:solidFill>
                <a:effectLst>
                  <a:innerShdw blurRad="69850" dist="43180" dir="5400000">
                    <a:srgbClr val="000000">
                      <a:alpha val="65000"/>
                    </a:srgbClr>
                  </a:innerShdw>
                </a:effectLst>
                <a:latin typeface="Times New Roman" pitchFamily="18" charset="0"/>
                <a:cs typeface="Times New Roman" pitchFamily="18" charset="0"/>
              </a:rPr>
              <a:t>Государственное бюджетное общеобразовательное учреждение </a:t>
            </a:r>
          </a:p>
          <a:p>
            <a:pPr algn="ctr"/>
            <a:r>
              <a:rPr lang="ru-RU" sz="1600" b="1" dirty="0">
                <a:ln w="1905"/>
                <a:solidFill>
                  <a:srgbClr val="543800"/>
                </a:solidFill>
                <a:effectLst>
                  <a:innerShdw blurRad="69850" dist="43180" dir="5400000">
                    <a:srgbClr val="000000">
                      <a:alpha val="65000"/>
                    </a:srgbClr>
                  </a:innerShdw>
                </a:effectLst>
                <a:latin typeface="Times New Roman" pitchFamily="18" charset="0"/>
                <a:cs typeface="Times New Roman" pitchFamily="18" charset="0"/>
              </a:rPr>
              <a:t>Средняя общеобразовательная школа №580 Приморского района </a:t>
            </a:r>
            <a:r>
              <a:rPr lang="ru-RU" sz="1600" b="1" dirty="0" smtClean="0">
                <a:ln w="1905"/>
                <a:solidFill>
                  <a:srgbClr val="543800"/>
                </a:solidFill>
                <a:effectLst>
                  <a:innerShdw blurRad="69850" dist="43180" dir="5400000">
                    <a:srgbClr val="000000">
                      <a:alpha val="65000"/>
                    </a:srgbClr>
                  </a:innerShdw>
                </a:effectLst>
                <a:latin typeface="Times New Roman" pitchFamily="18" charset="0"/>
                <a:cs typeface="Times New Roman" pitchFamily="18" charset="0"/>
              </a:rPr>
              <a:t>Санкт-Петербурга</a:t>
            </a:r>
            <a:endParaRPr lang="ru-RU" sz="1600" b="1" dirty="0">
              <a:ln w="1905"/>
              <a:solidFill>
                <a:srgbClr val="5438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Прямоугольник 4"/>
          <p:cNvSpPr/>
          <p:nvPr/>
        </p:nvSpPr>
        <p:spPr>
          <a:xfrm>
            <a:off x="884352" y="6237312"/>
            <a:ext cx="7920880" cy="338554"/>
          </a:xfrm>
          <a:prstGeom prst="rect">
            <a:avLst/>
          </a:prstGeom>
        </p:spPr>
        <p:txBody>
          <a:bodyPr wrap="square">
            <a:spAutoFit/>
          </a:bodyPr>
          <a:lstStyle/>
          <a:p>
            <a:pPr algn="ctr"/>
            <a:r>
              <a:rPr lang="ru-RU" sz="1600" b="1" dirty="0">
                <a:ln w="1905"/>
                <a:solidFill>
                  <a:srgbClr val="543800"/>
                </a:solidFill>
                <a:effectLst>
                  <a:innerShdw blurRad="69850" dist="43180" dir="5400000">
                    <a:srgbClr val="000000">
                      <a:alpha val="65000"/>
                    </a:srgbClr>
                  </a:innerShdw>
                </a:effectLst>
                <a:latin typeface="Times New Roman" pitchFamily="18" charset="0"/>
                <a:cs typeface="Times New Roman" pitchFamily="18" charset="0"/>
              </a:rPr>
              <a:t>Санкт-Петербург, </a:t>
            </a:r>
            <a:r>
              <a:rPr lang="ru-RU" sz="1600" b="1" dirty="0" smtClean="0">
                <a:ln w="1905"/>
                <a:solidFill>
                  <a:srgbClr val="543800"/>
                </a:solidFill>
                <a:effectLst>
                  <a:innerShdw blurRad="69850" dist="43180" dir="5400000">
                    <a:srgbClr val="000000">
                      <a:alpha val="65000"/>
                    </a:srgbClr>
                  </a:innerShdw>
                </a:effectLst>
                <a:latin typeface="Times New Roman" pitchFamily="18" charset="0"/>
                <a:cs typeface="Times New Roman" pitchFamily="18" charset="0"/>
              </a:rPr>
              <a:t>2016</a:t>
            </a:r>
            <a:endParaRPr lang="ru-RU" sz="1600" b="1" dirty="0">
              <a:ln w="1905"/>
              <a:solidFill>
                <a:srgbClr val="5438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Прямоугольник 7"/>
          <p:cNvSpPr/>
          <p:nvPr/>
        </p:nvSpPr>
        <p:spPr>
          <a:xfrm>
            <a:off x="985256" y="2187902"/>
            <a:ext cx="7920880" cy="1015663"/>
          </a:xfrm>
          <a:prstGeom prst="rect">
            <a:avLst/>
          </a:prstGeom>
        </p:spPr>
        <p:txBody>
          <a:bodyPr wrap="square">
            <a:spAutoFit/>
          </a:bodyPr>
          <a:lstStyle/>
          <a:p>
            <a:pPr algn="ctr"/>
            <a:r>
              <a:rPr lang="ru-RU" sz="2000" b="1" dirty="0" smtClean="0">
                <a:ln w="1905"/>
                <a:solidFill>
                  <a:srgbClr val="543800"/>
                </a:solidFill>
                <a:effectLst>
                  <a:innerShdw blurRad="69850" dist="43180" dir="5400000">
                    <a:srgbClr val="000000">
                      <a:alpha val="65000"/>
                    </a:srgbClr>
                  </a:innerShdw>
                </a:effectLst>
                <a:latin typeface="Times New Roman" pitchFamily="18" charset="0"/>
                <a:cs typeface="Times New Roman" pitchFamily="18" charset="0"/>
              </a:rPr>
              <a:t>Практико-ориентированный </a:t>
            </a:r>
            <a:r>
              <a:rPr lang="ru-RU" sz="2000" b="1" dirty="0">
                <a:ln w="1905"/>
                <a:solidFill>
                  <a:srgbClr val="543800"/>
                </a:solidFill>
                <a:effectLst>
                  <a:innerShdw blurRad="69850" dist="43180" dir="5400000">
                    <a:srgbClr val="000000">
                      <a:alpha val="65000"/>
                    </a:srgbClr>
                  </a:innerShdw>
                </a:effectLst>
                <a:latin typeface="Times New Roman" pitchFamily="18" charset="0"/>
                <a:cs typeface="Times New Roman" pitchFamily="18" charset="0"/>
              </a:rPr>
              <a:t>проект</a:t>
            </a:r>
          </a:p>
          <a:p>
            <a:pPr algn="ctr"/>
            <a:r>
              <a:rPr lang="ru-RU" sz="2000" b="1" dirty="0">
                <a:ln w="1905"/>
                <a:solidFill>
                  <a:srgbClr val="543800"/>
                </a:solidFill>
                <a:effectLst>
                  <a:innerShdw blurRad="69850" dist="43180" dir="5400000">
                    <a:srgbClr val="000000">
                      <a:alpha val="65000"/>
                    </a:srgbClr>
                  </a:innerShdw>
                </a:effectLst>
                <a:latin typeface="Times New Roman" pitchFamily="18" charset="0"/>
                <a:cs typeface="Times New Roman" pitchFamily="18" charset="0"/>
              </a:rPr>
              <a:t>по иностранному языку</a:t>
            </a:r>
          </a:p>
          <a:p>
            <a:pPr algn="ctr"/>
            <a:r>
              <a:rPr lang="ru-RU" sz="2000" b="1" dirty="0">
                <a:ln w="1905"/>
                <a:solidFill>
                  <a:srgbClr val="543800"/>
                </a:solidFill>
                <a:effectLst>
                  <a:innerShdw blurRad="69850" dist="43180" dir="5400000">
                    <a:srgbClr val="000000">
                      <a:alpha val="65000"/>
                    </a:srgbClr>
                  </a:innerShdw>
                </a:effectLst>
                <a:latin typeface="Times New Roman" pitchFamily="18" charset="0"/>
                <a:cs typeface="Times New Roman" pitchFamily="18" charset="0"/>
              </a:rPr>
              <a:t> «Необычные дворы Санкт-Петербурга»</a:t>
            </a:r>
          </a:p>
        </p:txBody>
      </p:sp>
      <p:sp>
        <p:nvSpPr>
          <p:cNvPr id="9" name="Прямоугольник 8"/>
          <p:cNvSpPr/>
          <p:nvPr/>
        </p:nvSpPr>
        <p:spPr>
          <a:xfrm>
            <a:off x="3231893" y="3717032"/>
            <a:ext cx="2867067" cy="369332"/>
          </a:xfrm>
          <a:prstGeom prst="rect">
            <a:avLst/>
          </a:prstGeom>
        </p:spPr>
        <p:txBody>
          <a:bodyPr wrap="none">
            <a:spAutoFit/>
          </a:bodyPr>
          <a:lstStyle/>
          <a:p>
            <a:r>
              <a:rPr lang="ru-RU" dirty="0">
                <a:solidFill>
                  <a:srgbClr val="543800"/>
                </a:solidFill>
                <a:latin typeface="Times New Roman" pitchFamily="18" charset="0"/>
                <a:cs typeface="Times New Roman" pitchFamily="18" charset="0"/>
              </a:rPr>
              <a:t>электронный путеводитель</a:t>
            </a:r>
          </a:p>
        </p:txBody>
      </p:sp>
      <p:sp>
        <p:nvSpPr>
          <p:cNvPr id="10" name="Прямоугольник 9"/>
          <p:cNvSpPr/>
          <p:nvPr/>
        </p:nvSpPr>
        <p:spPr>
          <a:xfrm>
            <a:off x="4665426" y="4568706"/>
            <a:ext cx="4155046" cy="1200329"/>
          </a:xfrm>
          <a:prstGeom prst="rect">
            <a:avLst/>
          </a:prstGeom>
        </p:spPr>
        <p:txBody>
          <a:bodyPr wrap="square">
            <a:spAutoFit/>
          </a:bodyPr>
          <a:lstStyle/>
          <a:p>
            <a:r>
              <a:rPr lang="ru-RU" b="1" dirty="0">
                <a:solidFill>
                  <a:srgbClr val="543800"/>
                </a:solidFill>
                <a:latin typeface="Times New Roman" pitchFamily="18" charset="0"/>
                <a:cs typeface="Times New Roman" pitchFamily="18" charset="0"/>
              </a:rPr>
              <a:t>Работу выполнила ученица</a:t>
            </a:r>
          </a:p>
          <a:p>
            <a:r>
              <a:rPr lang="ru-RU" b="1" dirty="0">
                <a:solidFill>
                  <a:srgbClr val="543800"/>
                </a:solidFill>
                <a:latin typeface="Times New Roman" pitchFamily="18" charset="0"/>
                <a:cs typeface="Times New Roman" pitchFamily="18" charset="0"/>
              </a:rPr>
              <a:t>5 «Б» класса:  </a:t>
            </a:r>
            <a:r>
              <a:rPr lang="ru-RU" b="1" dirty="0" err="1">
                <a:solidFill>
                  <a:srgbClr val="543800"/>
                </a:solidFill>
                <a:latin typeface="Times New Roman" pitchFamily="18" charset="0"/>
                <a:cs typeface="Times New Roman" pitchFamily="18" charset="0"/>
              </a:rPr>
              <a:t>Заварзина</a:t>
            </a:r>
            <a:r>
              <a:rPr lang="ru-RU" b="1" dirty="0">
                <a:solidFill>
                  <a:srgbClr val="543800"/>
                </a:solidFill>
                <a:latin typeface="Times New Roman" pitchFamily="18" charset="0"/>
                <a:cs typeface="Times New Roman" pitchFamily="18" charset="0"/>
              </a:rPr>
              <a:t> </a:t>
            </a:r>
            <a:r>
              <a:rPr lang="ru-RU" b="1" dirty="0" smtClean="0">
                <a:solidFill>
                  <a:srgbClr val="543800"/>
                </a:solidFill>
                <a:latin typeface="Times New Roman" pitchFamily="18" charset="0"/>
                <a:cs typeface="Times New Roman" pitchFamily="18" charset="0"/>
              </a:rPr>
              <a:t>Дарья, Жукова Лада, </a:t>
            </a:r>
            <a:r>
              <a:rPr lang="ru-RU" b="1" dirty="0" err="1" smtClean="0">
                <a:solidFill>
                  <a:srgbClr val="543800"/>
                </a:solidFill>
                <a:latin typeface="Times New Roman" pitchFamily="18" charset="0"/>
                <a:cs typeface="Times New Roman" pitchFamily="18" charset="0"/>
              </a:rPr>
              <a:t>Ловкова</a:t>
            </a:r>
            <a:r>
              <a:rPr lang="ru-RU" b="1" dirty="0" smtClean="0">
                <a:solidFill>
                  <a:srgbClr val="543800"/>
                </a:solidFill>
                <a:latin typeface="Times New Roman" pitchFamily="18" charset="0"/>
                <a:cs typeface="Times New Roman" pitchFamily="18" charset="0"/>
              </a:rPr>
              <a:t> Александра</a:t>
            </a:r>
            <a:endParaRPr lang="ru-RU" b="1" dirty="0">
              <a:solidFill>
                <a:srgbClr val="543800"/>
              </a:solidFill>
              <a:latin typeface="Times New Roman" pitchFamily="18" charset="0"/>
              <a:cs typeface="Times New Roman" pitchFamily="18" charset="0"/>
            </a:endParaRPr>
          </a:p>
          <a:p>
            <a:r>
              <a:rPr lang="ru-RU" b="1" dirty="0" smtClean="0">
                <a:solidFill>
                  <a:srgbClr val="543800"/>
                </a:solidFill>
                <a:latin typeface="Times New Roman" pitchFamily="18" charset="0"/>
                <a:cs typeface="Times New Roman" pitchFamily="18" charset="0"/>
              </a:rPr>
              <a:t>Руководитель: Омельченко </a:t>
            </a:r>
            <a:r>
              <a:rPr lang="ru-RU" b="1" dirty="0">
                <a:solidFill>
                  <a:srgbClr val="543800"/>
                </a:solidFill>
                <a:latin typeface="Times New Roman" pitchFamily="18" charset="0"/>
                <a:cs typeface="Times New Roman" pitchFamily="18" charset="0"/>
              </a:rPr>
              <a:t>Л.Р.</a:t>
            </a:r>
          </a:p>
        </p:txBody>
      </p:sp>
    </p:spTree>
    <p:extLst>
      <p:ext uri="{BB962C8B-B14F-4D97-AF65-F5344CB8AC3E}">
        <p14:creationId xmlns:p14="http://schemas.microsoft.com/office/powerpoint/2010/main" val="3070964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4077072"/>
            <a:ext cx="7823760" cy="2308324"/>
          </a:xfrm>
          <a:prstGeom prst="rect">
            <a:avLst/>
          </a:prstGeom>
        </p:spPr>
        <p:txBody>
          <a:bodyPr wrap="square">
            <a:spAutoFit/>
          </a:bodyPr>
          <a:lstStyle/>
          <a:p>
            <a:pPr algn="ctr"/>
            <a:r>
              <a:rPr lang="en-US" b="1" i="1" dirty="0">
                <a:solidFill>
                  <a:srgbClr val="543800"/>
                </a:solidFill>
                <a:latin typeface="Times New Roman" pitchFamily="18" charset="0"/>
                <a:cs typeface="Times New Roman" pitchFamily="18" charset="0"/>
              </a:rPr>
              <a:t>A small dog Mumu is the personage of an eponymous novel by </a:t>
            </a:r>
            <a:r>
              <a:rPr lang="en-US" b="1" i="1" dirty="0" err="1">
                <a:solidFill>
                  <a:srgbClr val="543800"/>
                </a:solidFill>
                <a:latin typeface="Times New Roman" pitchFamily="18" charset="0"/>
                <a:cs typeface="Times New Roman" pitchFamily="18" charset="0"/>
              </a:rPr>
              <a:t>l.S</a:t>
            </a:r>
            <a:r>
              <a:rPr lang="en-US" b="1" i="1" dirty="0">
                <a:solidFill>
                  <a:srgbClr val="543800"/>
                </a:solidFill>
                <a:latin typeface="Times New Roman" pitchFamily="18" charset="0"/>
                <a:cs typeface="Times New Roman" pitchFamily="18" charset="0"/>
              </a:rPr>
              <a:t>. Turgenev. At big master's boots and the hanging raincoat the dog lies, it looks sad. This monument symbolizes the dog that is faithfully waiting for his owner. The authors of the project are Lev </a:t>
            </a:r>
            <a:r>
              <a:rPr lang="en-US" b="1" i="1" dirty="0" err="1">
                <a:solidFill>
                  <a:srgbClr val="543800"/>
                </a:solidFill>
                <a:latin typeface="Times New Roman" pitchFamily="18" charset="0"/>
                <a:cs typeface="Times New Roman" pitchFamily="18" charset="0"/>
              </a:rPr>
              <a:t>Nemirovsky</a:t>
            </a:r>
            <a:r>
              <a:rPr lang="en-US" b="1" i="1" dirty="0">
                <a:solidFill>
                  <a:srgbClr val="543800"/>
                </a:solidFill>
                <a:latin typeface="Times New Roman" pitchFamily="18" charset="0"/>
                <a:cs typeface="Times New Roman" pitchFamily="18" charset="0"/>
              </a:rPr>
              <a:t> and sculptor Aram </a:t>
            </a:r>
            <a:r>
              <a:rPr lang="en-US" b="1" i="1" dirty="0" err="1">
                <a:solidFill>
                  <a:srgbClr val="543800"/>
                </a:solidFill>
                <a:latin typeface="Times New Roman" pitchFamily="18" charset="0"/>
                <a:cs typeface="Times New Roman" pitchFamily="18" charset="0"/>
              </a:rPr>
              <a:t>Arevikyan</a:t>
            </a:r>
            <a:r>
              <a:rPr lang="en-US" b="1" i="1" dirty="0">
                <a:solidFill>
                  <a:srgbClr val="543800"/>
                </a:solidFill>
                <a:latin typeface="Times New Roman" pitchFamily="18" charset="0"/>
                <a:cs typeface="Times New Roman" pitchFamily="18" charset="0"/>
              </a:rPr>
              <a:t>. This literary monument was open on March 25, 2004 and was dedicated to 150-th anniversary of the publication of the famous work of I. S. Turgenev, published in </a:t>
            </a:r>
            <a:r>
              <a:rPr lang="en-US" b="1" i="1" dirty="0" err="1">
                <a:solidFill>
                  <a:srgbClr val="543800"/>
                </a:solidFill>
                <a:latin typeface="Times New Roman" pitchFamily="18" charset="0"/>
                <a:cs typeface="Times New Roman" pitchFamily="18" charset="0"/>
              </a:rPr>
              <a:t>Sovremennik</a:t>
            </a:r>
            <a:r>
              <a:rPr lang="en-US" b="1" i="1" dirty="0">
                <a:solidFill>
                  <a:srgbClr val="543800"/>
                </a:solidFill>
                <a:latin typeface="Times New Roman" pitchFamily="18" charset="0"/>
                <a:cs typeface="Times New Roman" pitchFamily="18" charset="0"/>
              </a:rPr>
              <a:t> magazine in March, 1854. The sculpture settled down next to </a:t>
            </a:r>
            <a:r>
              <a:rPr lang="en-US" b="1" i="1" dirty="0" smtClean="0">
                <a:solidFill>
                  <a:srgbClr val="543800"/>
                </a:solidFill>
                <a:latin typeface="Times New Roman" pitchFamily="18" charset="0"/>
                <a:cs typeface="Times New Roman" pitchFamily="18" charset="0"/>
              </a:rPr>
              <a:t>the entrance of a </a:t>
            </a:r>
            <a:r>
              <a:rPr lang="en-US" b="1" i="1" dirty="0">
                <a:solidFill>
                  <a:srgbClr val="543800"/>
                </a:solidFill>
                <a:latin typeface="Times New Roman" pitchFamily="18" charset="0"/>
                <a:cs typeface="Times New Roman" pitchFamily="18" charset="0"/>
              </a:rPr>
              <a:t>cozy cafe “Mumu”. </a:t>
            </a:r>
            <a:r>
              <a:rPr lang="en-US" b="1" i="1" dirty="0" smtClean="0">
                <a:solidFill>
                  <a:srgbClr val="543800"/>
                </a:solidFill>
                <a:latin typeface="Times New Roman" pitchFamily="18" charset="0"/>
                <a:cs typeface="Times New Roman" pitchFamily="18" charset="0"/>
              </a:rPr>
              <a:t> Stroke </a:t>
            </a:r>
            <a:r>
              <a:rPr lang="en-US" b="1" i="1" dirty="0">
                <a:solidFill>
                  <a:srgbClr val="543800"/>
                </a:solidFill>
                <a:latin typeface="Times New Roman" pitchFamily="18" charset="0"/>
                <a:cs typeface="Times New Roman" pitchFamily="18" charset="0"/>
              </a:rPr>
              <a:t>on the </a:t>
            </a:r>
            <a:r>
              <a:rPr lang="en-US" b="1" i="1" dirty="0" smtClean="0">
                <a:solidFill>
                  <a:srgbClr val="543800"/>
                </a:solidFill>
                <a:latin typeface="Times New Roman" pitchFamily="18" charset="0"/>
                <a:cs typeface="Times New Roman" pitchFamily="18" charset="0"/>
              </a:rPr>
              <a:t>dog’s </a:t>
            </a:r>
            <a:r>
              <a:rPr lang="en-US" b="1" i="1" dirty="0">
                <a:solidFill>
                  <a:srgbClr val="543800"/>
                </a:solidFill>
                <a:latin typeface="Times New Roman" pitchFamily="18" charset="0"/>
                <a:cs typeface="Times New Roman" pitchFamily="18" charset="0"/>
              </a:rPr>
              <a:t>head </a:t>
            </a:r>
            <a:r>
              <a:rPr lang="en-US" b="1" i="1" dirty="0" smtClean="0">
                <a:solidFill>
                  <a:srgbClr val="543800"/>
                </a:solidFill>
                <a:latin typeface="Times New Roman" pitchFamily="18" charset="0"/>
                <a:cs typeface="Times New Roman" pitchFamily="18" charset="0"/>
              </a:rPr>
              <a:t>when </a:t>
            </a:r>
            <a:r>
              <a:rPr lang="en-US" b="1" i="1" dirty="0">
                <a:solidFill>
                  <a:srgbClr val="543800"/>
                </a:solidFill>
                <a:latin typeface="Times New Roman" pitchFamily="18" charset="0"/>
                <a:cs typeface="Times New Roman" pitchFamily="18" charset="0"/>
              </a:rPr>
              <a:t>passing </a:t>
            </a:r>
            <a:r>
              <a:rPr lang="en-US" b="1" i="1" dirty="0" smtClean="0">
                <a:solidFill>
                  <a:srgbClr val="543800"/>
                </a:solidFill>
                <a:latin typeface="Times New Roman" pitchFamily="18" charset="0"/>
                <a:cs typeface="Times New Roman" pitchFamily="18" charset="0"/>
              </a:rPr>
              <a:t>by.</a:t>
            </a:r>
            <a:endParaRPr lang="ru-RU" b="1" i="1" dirty="0">
              <a:solidFill>
                <a:srgbClr val="543800"/>
              </a:solidFill>
              <a:latin typeface="Times New Roman" pitchFamily="18" charset="0"/>
              <a:cs typeface="Times New Roman" pitchFamily="18" charset="0"/>
            </a:endParaRPr>
          </a:p>
        </p:txBody>
      </p:sp>
      <p:sp>
        <p:nvSpPr>
          <p:cNvPr id="4" name="Прямоугольник 3"/>
          <p:cNvSpPr/>
          <p:nvPr/>
        </p:nvSpPr>
        <p:spPr>
          <a:xfrm>
            <a:off x="899592" y="260648"/>
            <a:ext cx="7960880" cy="923330"/>
          </a:xfrm>
          <a:prstGeom prst="rect">
            <a:avLst/>
          </a:prstGeom>
        </p:spPr>
        <p:txBody>
          <a:bodyPr wrap="square">
            <a:spAutoFit/>
          </a:bodyPr>
          <a:lstStyle/>
          <a:p>
            <a:pPr algn="ctr"/>
            <a:r>
              <a:rPr lang="en-US" sz="54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A monument to </a:t>
            </a:r>
            <a:r>
              <a:rPr lang="en-US" sz="5400" b="1" i="1" dirty="0" smtClean="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Mu-mu</a:t>
            </a:r>
            <a:endParaRPr lang="ru-RU" sz="54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2150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9872" y="1535140"/>
            <a:ext cx="2469924" cy="246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904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9857" y="3717032"/>
            <a:ext cx="8062623" cy="2862322"/>
          </a:xfrm>
          <a:prstGeom prst="rect">
            <a:avLst/>
          </a:prstGeom>
        </p:spPr>
        <p:txBody>
          <a:bodyPr wrap="square">
            <a:spAutoFit/>
          </a:bodyPr>
          <a:lstStyle/>
          <a:p>
            <a:pPr algn="ctr"/>
            <a:r>
              <a:rPr lang="ru-RU" b="1" i="1" dirty="0" smtClean="0">
                <a:solidFill>
                  <a:srgbClr val="543800"/>
                </a:solidFill>
                <a:latin typeface="Times New Roman" pitchFamily="18" charset="0"/>
                <a:cs typeface="Times New Roman" pitchFamily="18" charset="0"/>
              </a:rPr>
              <a:t>1 июня 2007 года установлен памятник собаке Гаврюше, или как его часто называют «памятник доброй </a:t>
            </a:r>
            <a:r>
              <a:rPr lang="ru-RU" b="1" i="1" dirty="0">
                <a:solidFill>
                  <a:srgbClr val="543800"/>
                </a:solidFill>
                <a:latin typeface="Times New Roman" pitchFamily="18" charset="0"/>
                <a:cs typeface="Times New Roman" pitchFamily="18" charset="0"/>
              </a:rPr>
              <a:t>собаке» на улице </a:t>
            </a:r>
            <a:r>
              <a:rPr lang="ru-RU" b="1" i="1" dirty="0" err="1">
                <a:solidFill>
                  <a:srgbClr val="543800"/>
                </a:solidFill>
                <a:latin typeface="Times New Roman" pitchFamily="18" charset="0"/>
                <a:cs typeface="Times New Roman" pitchFamily="18" charset="0"/>
              </a:rPr>
              <a:t>Прады</a:t>
            </a:r>
            <a:r>
              <a:rPr lang="ru-RU" b="1" i="1" dirty="0">
                <a:solidFill>
                  <a:srgbClr val="543800"/>
                </a:solidFill>
                <a:latin typeface="Times New Roman" pitchFamily="18" charset="0"/>
                <a:cs typeface="Times New Roman" pitchFamily="18" charset="0"/>
              </a:rPr>
              <a:t>. </a:t>
            </a:r>
            <a:r>
              <a:rPr lang="ru-RU" b="1" i="1" dirty="0" smtClean="0">
                <a:solidFill>
                  <a:srgbClr val="543800"/>
                </a:solidFill>
                <a:latin typeface="Times New Roman" pitchFamily="18" charset="0"/>
                <a:cs typeface="Times New Roman" pitchFamily="18" charset="0"/>
              </a:rPr>
              <a:t>Впервые он был открыт 8 октября 1999 г. на Малой </a:t>
            </a:r>
            <a:r>
              <a:rPr lang="ru-RU" b="1" i="1" dirty="0">
                <a:solidFill>
                  <a:srgbClr val="543800"/>
                </a:solidFill>
                <a:latin typeface="Times New Roman" pitchFamily="18" charset="0"/>
                <a:cs typeface="Times New Roman" pitchFamily="18" charset="0"/>
              </a:rPr>
              <a:t>Садовой </a:t>
            </a:r>
            <a:r>
              <a:rPr lang="ru-RU" b="1" i="1" dirty="0" smtClean="0">
                <a:solidFill>
                  <a:srgbClr val="543800"/>
                </a:solidFill>
                <a:latin typeface="Times New Roman" pitchFamily="18" charset="0"/>
                <a:cs typeface="Times New Roman" pitchFamily="18" charset="0"/>
              </a:rPr>
              <a:t>улице. Скульптор В. А. Сиваков. </a:t>
            </a:r>
            <a:r>
              <a:rPr lang="ru-RU" b="1" i="1" dirty="0">
                <a:solidFill>
                  <a:srgbClr val="543800"/>
                </a:solidFill>
                <a:latin typeface="Times New Roman" pitchFamily="18" charset="0"/>
                <a:cs typeface="Times New Roman" pitchFamily="18" charset="0"/>
              </a:rPr>
              <a:t>О</a:t>
            </a:r>
            <a:r>
              <a:rPr lang="ru-RU" b="1" i="1" dirty="0" smtClean="0">
                <a:solidFill>
                  <a:srgbClr val="543800"/>
                </a:solidFill>
                <a:latin typeface="Times New Roman" pitchFamily="18" charset="0"/>
                <a:cs typeface="Times New Roman" pitchFamily="18" charset="0"/>
              </a:rPr>
              <a:t>коло памятника был укреплен «Почтовый ящик собаки Гаврюши», где те, кто приходили в гости оставляли письма для Гаврюши. Теперь рядом с собачкой заветного ящика нет, но говорят если ей прошептать на ушко желания, то она исправно продолжает их исполнять. Особенно студенты часто просят Гаврюшу помочь им на экзаменах. И ведь, скорее всего получают хорошие оценки. Главное верить, не терять надежду и всё обязательно сбудется!</a:t>
            </a:r>
          </a:p>
        </p:txBody>
      </p:sp>
      <p:sp>
        <p:nvSpPr>
          <p:cNvPr id="3" name="Прямоугольник 2"/>
          <p:cNvSpPr/>
          <p:nvPr/>
        </p:nvSpPr>
        <p:spPr>
          <a:xfrm>
            <a:off x="827585" y="188640"/>
            <a:ext cx="7920880" cy="1323439"/>
          </a:xfrm>
          <a:prstGeom prst="rect">
            <a:avLst/>
          </a:prstGeom>
        </p:spPr>
        <p:txBody>
          <a:bodyPr wrap="square">
            <a:spAutoFit/>
          </a:bodyPr>
          <a:lstStyle/>
          <a:p>
            <a:pPr algn="ctr"/>
            <a:r>
              <a:rPr lang="ru-RU" sz="4000" b="1" i="1" dirty="0" smtClean="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Памятник доброй собаке</a:t>
            </a:r>
            <a:r>
              <a:rPr lang="en-US" sz="4000" b="1" i="1" dirty="0" smtClean="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 </a:t>
            </a:r>
            <a:r>
              <a:rPr lang="ru-RU" sz="4000" b="1" i="1" dirty="0" smtClean="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Гаврюше</a:t>
            </a:r>
            <a:r>
              <a:rPr lang="en-US" sz="4000" b="1" i="1" dirty="0" smtClean="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 </a:t>
            </a:r>
            <a:endParaRPr lang="ru-RU" sz="40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6307" y="1648652"/>
            <a:ext cx="2569722" cy="1824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Прямоугольник 5"/>
          <p:cNvSpPr/>
          <p:nvPr/>
        </p:nvSpPr>
        <p:spPr>
          <a:xfrm>
            <a:off x="3692502" y="3151029"/>
            <a:ext cx="1275606" cy="307777"/>
          </a:xfrm>
          <a:prstGeom prst="rect">
            <a:avLst/>
          </a:prstGeom>
        </p:spPr>
        <p:txBody>
          <a:bodyPr wrap="none">
            <a:spAutoFit/>
          </a:bodyPr>
          <a:lstStyle/>
          <a:p>
            <a:r>
              <a:rPr lang="en-US" sz="1400" i="1" dirty="0"/>
              <a:t>Pravda </a:t>
            </a:r>
            <a:r>
              <a:rPr lang="en-US" sz="1400" i="1" dirty="0" smtClean="0"/>
              <a:t>St.</a:t>
            </a:r>
            <a:r>
              <a:rPr lang="ru-RU" sz="1400" i="1" dirty="0" smtClean="0"/>
              <a:t>, 11  </a:t>
            </a:r>
            <a:endParaRPr lang="ru-RU" sz="1400" i="1" dirty="0"/>
          </a:p>
        </p:txBody>
      </p:sp>
    </p:spTree>
    <p:extLst>
      <p:ext uri="{BB962C8B-B14F-4D97-AF65-F5344CB8AC3E}">
        <p14:creationId xmlns:p14="http://schemas.microsoft.com/office/powerpoint/2010/main" val="490573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3305" y="3861048"/>
            <a:ext cx="8062623" cy="2585323"/>
          </a:xfrm>
          <a:prstGeom prst="rect">
            <a:avLst/>
          </a:prstGeom>
        </p:spPr>
        <p:txBody>
          <a:bodyPr wrap="square">
            <a:spAutoFit/>
          </a:bodyPr>
          <a:lstStyle/>
          <a:p>
            <a:pPr algn="ctr"/>
            <a:r>
              <a:rPr lang="en-US" b="1" i="1" dirty="0">
                <a:solidFill>
                  <a:srgbClr val="543800"/>
                </a:solidFill>
                <a:latin typeface="Times New Roman" pitchFamily="18" charset="0"/>
                <a:cs typeface="Times New Roman" pitchFamily="18" charset="0"/>
              </a:rPr>
              <a:t>On June 1, 2007 the monument to a dog of </a:t>
            </a:r>
            <a:r>
              <a:rPr lang="en-US" b="1" i="1" dirty="0" err="1">
                <a:solidFill>
                  <a:srgbClr val="543800"/>
                </a:solidFill>
                <a:latin typeface="Times New Roman" pitchFamily="18" charset="0"/>
                <a:cs typeface="Times New Roman" pitchFamily="18" charset="0"/>
              </a:rPr>
              <a:t>Gavrusha</a:t>
            </a:r>
            <a:r>
              <a:rPr lang="en-US" b="1" i="1" dirty="0">
                <a:solidFill>
                  <a:srgbClr val="543800"/>
                </a:solidFill>
                <a:latin typeface="Times New Roman" pitchFamily="18" charset="0"/>
                <a:cs typeface="Times New Roman" pitchFamily="18" charset="0"/>
              </a:rPr>
              <a:t> or as it is often called "a monument to a kind dog" was established on Pravda Street. The sculpture was done by sculptor </a:t>
            </a:r>
            <a:r>
              <a:rPr lang="en-US" b="1" i="1" dirty="0" err="1">
                <a:solidFill>
                  <a:srgbClr val="543800"/>
                </a:solidFill>
                <a:latin typeface="Times New Roman" pitchFamily="18" charset="0"/>
                <a:cs typeface="Times New Roman" pitchFamily="18" charset="0"/>
              </a:rPr>
              <a:t>Sivackov</a:t>
            </a:r>
            <a:r>
              <a:rPr lang="en-US" b="1" i="1" dirty="0">
                <a:solidFill>
                  <a:srgbClr val="543800"/>
                </a:solidFill>
                <a:latin typeface="Times New Roman" pitchFamily="18" charset="0"/>
                <a:cs typeface="Times New Roman" pitchFamily="18" charset="0"/>
              </a:rPr>
              <a:t> V.A. It is considered one of Petersburg's symbols of kindness and wishes fulfillment. Firstly, it was open on October 8, 1999 on Malaya </a:t>
            </a:r>
            <a:r>
              <a:rPr lang="en-US" b="1" i="1" dirty="0" err="1">
                <a:solidFill>
                  <a:srgbClr val="543800"/>
                </a:solidFill>
                <a:latin typeface="Times New Roman" pitchFamily="18" charset="0"/>
                <a:cs typeface="Times New Roman" pitchFamily="18" charset="0"/>
              </a:rPr>
              <a:t>Sadovaya</a:t>
            </a:r>
            <a:r>
              <a:rPr lang="en-US" b="1" i="1" dirty="0">
                <a:solidFill>
                  <a:srgbClr val="543800"/>
                </a:solidFill>
                <a:latin typeface="Times New Roman" pitchFamily="18" charset="0"/>
                <a:cs typeface="Times New Roman" pitchFamily="18" charset="0"/>
              </a:rPr>
              <a:t> Street and it even had its own "mailbox". Everyone could write a letter and ask </a:t>
            </a:r>
            <a:r>
              <a:rPr lang="en-US" b="1" i="1" dirty="0" err="1">
                <a:solidFill>
                  <a:srgbClr val="543800"/>
                </a:solidFill>
                <a:latin typeface="Times New Roman" pitchFamily="18" charset="0"/>
                <a:cs typeface="Times New Roman" pitchFamily="18" charset="0"/>
              </a:rPr>
              <a:t>Gavryusha</a:t>
            </a:r>
            <a:r>
              <a:rPr lang="en-US" b="1" i="1" dirty="0">
                <a:solidFill>
                  <a:srgbClr val="543800"/>
                </a:solidFill>
                <a:latin typeface="Times New Roman" pitchFamily="18" charset="0"/>
                <a:cs typeface="Times New Roman" pitchFamily="18" charset="0"/>
              </a:rPr>
              <a:t> to fulfill a wish. Now near the dog there isn’t the mailbox, but students often ask </a:t>
            </a:r>
            <a:r>
              <a:rPr lang="en-US" b="1" i="1" dirty="0" err="1">
                <a:solidFill>
                  <a:srgbClr val="543800"/>
                </a:solidFill>
                <a:latin typeface="Times New Roman" pitchFamily="18" charset="0"/>
                <a:cs typeface="Times New Roman" pitchFamily="18" charset="0"/>
              </a:rPr>
              <a:t>Gavryusha</a:t>
            </a:r>
            <a:r>
              <a:rPr lang="en-US" b="1" i="1" dirty="0">
                <a:solidFill>
                  <a:srgbClr val="543800"/>
                </a:solidFill>
                <a:latin typeface="Times New Roman" pitchFamily="18" charset="0"/>
                <a:cs typeface="Times New Roman" pitchFamily="18" charset="0"/>
              </a:rPr>
              <a:t> to help them at examinations. And after all, most likely receive good marks. The main thing to trust, not to lose hope and everything will surely come true! </a:t>
            </a:r>
            <a:endParaRPr lang="ru-RU" b="1" i="1" dirty="0" smtClean="0">
              <a:solidFill>
                <a:srgbClr val="543800"/>
              </a:solidFill>
              <a:latin typeface="Times New Roman" pitchFamily="18" charset="0"/>
              <a:cs typeface="Times New Roman" pitchFamily="18" charset="0"/>
            </a:endParaRPr>
          </a:p>
        </p:txBody>
      </p:sp>
      <p:sp>
        <p:nvSpPr>
          <p:cNvPr id="3" name="Прямоугольник 2"/>
          <p:cNvSpPr/>
          <p:nvPr/>
        </p:nvSpPr>
        <p:spPr>
          <a:xfrm>
            <a:off x="827585" y="188640"/>
            <a:ext cx="7920880" cy="1323439"/>
          </a:xfrm>
          <a:prstGeom prst="rect">
            <a:avLst/>
          </a:prstGeom>
        </p:spPr>
        <p:txBody>
          <a:bodyPr wrap="square">
            <a:spAutoFit/>
          </a:bodyPr>
          <a:lstStyle/>
          <a:p>
            <a:pPr algn="ctr"/>
            <a:r>
              <a:rPr lang="en-US" sz="40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A monument to a kind dog </a:t>
            </a:r>
            <a:r>
              <a:rPr lang="en-US" sz="4000" b="1" i="1" dirty="0" err="1">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Gavryusha</a:t>
            </a:r>
            <a:endParaRPr lang="en-US" sz="40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3314" name="Picture 2" descr="Санкт-Петербург _ Памятник Доброй собаке во дворе на Малой Садовой улице"/>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11761" y="1616091"/>
            <a:ext cx="1584176" cy="1824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4048" y="1587971"/>
            <a:ext cx="2469764" cy="1852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2684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1878" y="476672"/>
            <a:ext cx="7920880" cy="769441"/>
          </a:xfrm>
          <a:prstGeom prst="rect">
            <a:avLst/>
          </a:prstGeom>
        </p:spPr>
        <p:txBody>
          <a:bodyPr wrap="square">
            <a:spAutoFit/>
          </a:bodyPr>
          <a:lstStyle/>
          <a:p>
            <a:pPr algn="ctr"/>
            <a:r>
              <a:rPr lang="ru-RU" sz="44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Двор с домом </a:t>
            </a:r>
            <a:r>
              <a:rPr lang="ru-RU" sz="4400" b="1" i="1" dirty="0" err="1">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Карлсона</a:t>
            </a:r>
            <a:endParaRPr lang="ru-RU" sz="44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endParaRPr>
          </a:p>
        </p:txBody>
      </p:sp>
      <p:grpSp>
        <p:nvGrpSpPr>
          <p:cNvPr id="6" name="Группа 5"/>
          <p:cNvGrpSpPr/>
          <p:nvPr/>
        </p:nvGrpSpPr>
        <p:grpSpPr>
          <a:xfrm>
            <a:off x="3131747" y="1631300"/>
            <a:ext cx="3441142" cy="2115801"/>
            <a:chOff x="4413722" y="1506879"/>
            <a:chExt cx="3700073" cy="2642201"/>
          </a:xfrm>
        </p:grpSpPr>
        <p:pic>
          <p:nvPicPr>
            <p:cNvPr id="2457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3722" y="1506879"/>
              <a:ext cx="3700073" cy="264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Прямоугольник 1"/>
            <p:cNvSpPr/>
            <p:nvPr/>
          </p:nvSpPr>
          <p:spPr>
            <a:xfrm>
              <a:off x="4860032" y="3841303"/>
              <a:ext cx="1564852" cy="307777"/>
            </a:xfrm>
            <a:prstGeom prst="rect">
              <a:avLst/>
            </a:prstGeom>
          </p:spPr>
          <p:txBody>
            <a:bodyPr wrap="none">
              <a:spAutoFit/>
            </a:bodyPr>
            <a:lstStyle/>
            <a:p>
              <a:r>
                <a:rPr lang="ru-RU" sz="1400" dirty="0"/>
                <a:t>наб. </a:t>
              </a:r>
              <a:r>
                <a:rPr lang="ru-RU" sz="1400" dirty="0" smtClean="0"/>
                <a:t>Фонтанки</a:t>
              </a:r>
              <a:r>
                <a:rPr lang="ru-RU" sz="1400" dirty="0"/>
                <a:t>, 50</a:t>
              </a:r>
            </a:p>
          </p:txBody>
        </p:sp>
      </p:grpSp>
      <p:sp>
        <p:nvSpPr>
          <p:cNvPr id="7" name="Прямоугольник 6"/>
          <p:cNvSpPr/>
          <p:nvPr/>
        </p:nvSpPr>
        <p:spPr>
          <a:xfrm>
            <a:off x="864414" y="4149080"/>
            <a:ext cx="7710996" cy="2308324"/>
          </a:xfrm>
          <a:prstGeom prst="rect">
            <a:avLst/>
          </a:prstGeom>
        </p:spPr>
        <p:txBody>
          <a:bodyPr wrap="square">
            <a:spAutoFit/>
          </a:bodyPr>
          <a:lstStyle/>
          <a:p>
            <a:pPr algn="ctr"/>
            <a:r>
              <a:rPr lang="ru-RU" b="1" i="1" dirty="0">
                <a:solidFill>
                  <a:srgbClr val="543800"/>
                </a:solidFill>
                <a:latin typeface="Times New Roman" pitchFamily="18" charset="0"/>
                <a:cs typeface="Times New Roman" pitchFamily="18" charset="0"/>
              </a:rPr>
              <a:t>Те, кто давно не верят в сказки, пожалуй, смогут удивиться посетив двор на набережной Фонтанки. Ведь именно там, прямо на крыше, расположился домик незадачливого героя творчества </a:t>
            </a:r>
            <a:r>
              <a:rPr lang="ru-RU" b="1" i="1" dirty="0" err="1">
                <a:solidFill>
                  <a:srgbClr val="543800"/>
                </a:solidFill>
                <a:latin typeface="Times New Roman" pitchFamily="18" charset="0"/>
                <a:cs typeface="Times New Roman" pitchFamily="18" charset="0"/>
              </a:rPr>
              <a:t>Астрид</a:t>
            </a:r>
            <a:r>
              <a:rPr lang="ru-RU" b="1" i="1" dirty="0">
                <a:solidFill>
                  <a:srgbClr val="543800"/>
                </a:solidFill>
                <a:latin typeface="Times New Roman" pitchFamily="18" charset="0"/>
                <a:cs typeface="Times New Roman" pitchFamily="18" charset="0"/>
              </a:rPr>
              <a:t> Линдгрен. Заботливые поклонники творчества шведской писательницы решили украсить свой двор необычным напоминанием о сказочном и волшебном. Так на крыше дом 50 по набережной Фонтанки появился домик мужчины в самом расцвете сил. Теперь не нужно ехать в Стокгольм — в Северной столице тоже есть дом знаменитого </a:t>
            </a:r>
            <a:r>
              <a:rPr lang="ru-RU" b="1" i="1" dirty="0" smtClean="0">
                <a:solidFill>
                  <a:srgbClr val="543800"/>
                </a:solidFill>
                <a:latin typeface="Times New Roman" pitchFamily="18" charset="0"/>
                <a:cs typeface="Times New Roman" pitchFamily="18" charset="0"/>
              </a:rPr>
              <a:t>шалуна.</a:t>
            </a:r>
            <a:endParaRPr lang="ru-RU" b="1" i="1" dirty="0">
              <a:solidFill>
                <a:srgbClr val="543800"/>
              </a:solidFill>
              <a:latin typeface="Times New Roman" pitchFamily="18" charset="0"/>
              <a:cs typeface="Times New Roman" pitchFamily="18" charset="0"/>
            </a:endParaRPr>
          </a:p>
        </p:txBody>
      </p:sp>
    </p:spTree>
    <p:extLst>
      <p:ext uri="{BB962C8B-B14F-4D97-AF65-F5344CB8AC3E}">
        <p14:creationId xmlns:p14="http://schemas.microsoft.com/office/powerpoint/2010/main" val="1673304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1878" y="476672"/>
            <a:ext cx="7920880" cy="769441"/>
          </a:xfrm>
          <a:prstGeom prst="rect">
            <a:avLst/>
          </a:prstGeom>
        </p:spPr>
        <p:txBody>
          <a:bodyPr wrap="square">
            <a:spAutoFit/>
          </a:bodyPr>
          <a:lstStyle/>
          <a:p>
            <a:pPr algn="ctr"/>
            <a:r>
              <a:rPr lang="en-US" sz="44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The yard with Carlson's house</a:t>
            </a:r>
            <a:endParaRPr lang="ru-RU" sz="44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7824" y="1536225"/>
            <a:ext cx="2814451" cy="236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864414" y="4149080"/>
            <a:ext cx="7710996" cy="2031325"/>
          </a:xfrm>
          <a:prstGeom prst="rect">
            <a:avLst/>
          </a:prstGeom>
        </p:spPr>
        <p:txBody>
          <a:bodyPr wrap="square">
            <a:spAutoFit/>
          </a:bodyPr>
          <a:lstStyle/>
          <a:p>
            <a:pPr algn="ctr"/>
            <a:r>
              <a:rPr lang="en-US" b="1" i="1" dirty="0">
                <a:solidFill>
                  <a:srgbClr val="543800"/>
                </a:solidFill>
                <a:latin typeface="Times New Roman" pitchFamily="18" charset="0"/>
                <a:cs typeface="Times New Roman" pitchFamily="18" charset="0"/>
              </a:rPr>
              <a:t>Those who don't believe in fairy tales, perhaps, will be surprised having visited the yard on </a:t>
            </a:r>
            <a:r>
              <a:rPr lang="en-US" b="1" i="1" dirty="0" err="1">
                <a:solidFill>
                  <a:srgbClr val="543800"/>
                </a:solidFill>
                <a:latin typeface="Times New Roman" pitchFamily="18" charset="0"/>
                <a:cs typeface="Times New Roman" pitchFamily="18" charset="0"/>
              </a:rPr>
              <a:t>Fontanka</a:t>
            </a:r>
            <a:r>
              <a:rPr lang="en-US" b="1" i="1" dirty="0">
                <a:solidFill>
                  <a:srgbClr val="543800"/>
                </a:solidFill>
                <a:latin typeface="Times New Roman" pitchFamily="18" charset="0"/>
                <a:cs typeface="Times New Roman" pitchFamily="18" charset="0"/>
              </a:rPr>
              <a:t> Embankment, house 50. Careful fans of the Swedish writer decided to decorate the yard with an unusual reminder about fantastic and magic. There is a little house on the top of the roof where a fabulous naughty hero of Astrid Lindgren Carlson settled down. Now it isn't necessary to go to Stockholm — in the Northern capital of Russia there is a house of the famous naughty child.</a:t>
            </a:r>
            <a:endParaRPr lang="ru-RU" b="1" i="1" dirty="0">
              <a:solidFill>
                <a:srgbClr val="543800"/>
              </a:solidFill>
              <a:latin typeface="Times New Roman" pitchFamily="18" charset="0"/>
              <a:cs typeface="Times New Roman" pitchFamily="18" charset="0"/>
            </a:endParaRPr>
          </a:p>
        </p:txBody>
      </p:sp>
    </p:spTree>
    <p:extLst>
      <p:ext uri="{BB962C8B-B14F-4D97-AF65-F5344CB8AC3E}">
        <p14:creationId xmlns:p14="http://schemas.microsoft.com/office/powerpoint/2010/main" val="1211507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8456" y="3861048"/>
            <a:ext cx="7704856" cy="2246769"/>
          </a:xfrm>
          <a:prstGeom prst="rect">
            <a:avLst/>
          </a:prstGeom>
        </p:spPr>
        <p:txBody>
          <a:bodyPr wrap="square">
            <a:spAutoFit/>
          </a:bodyPr>
          <a:lstStyle/>
          <a:p>
            <a:pPr algn="ctr"/>
            <a:r>
              <a:rPr lang="ru-RU" sz="2000" b="1" i="1" dirty="0" smtClean="0">
                <a:solidFill>
                  <a:srgbClr val="543800"/>
                </a:solidFill>
                <a:latin typeface="Times New Roman" pitchFamily="18" charset="0"/>
                <a:cs typeface="Times New Roman" pitchFamily="18" charset="0"/>
              </a:rPr>
              <a:t>Особая атмосфера Шахматного Дворика</a:t>
            </a:r>
            <a:endParaRPr lang="ru-RU" sz="2000" b="1" i="1" dirty="0">
              <a:solidFill>
                <a:srgbClr val="543800"/>
              </a:solidFill>
              <a:latin typeface="Times New Roman" pitchFamily="18" charset="0"/>
              <a:cs typeface="Times New Roman" pitchFamily="18" charset="0"/>
            </a:endParaRPr>
          </a:p>
          <a:p>
            <a:pPr algn="ctr"/>
            <a:r>
              <a:rPr lang="ru-RU" sz="2000" b="1" i="1" dirty="0" smtClean="0">
                <a:solidFill>
                  <a:srgbClr val="543800"/>
                </a:solidFill>
                <a:latin typeface="Times New Roman" pitchFamily="18" charset="0"/>
                <a:cs typeface="Times New Roman" pitchFamily="18" charset="0"/>
              </a:rPr>
              <a:t>создает </a:t>
            </a:r>
            <a:r>
              <a:rPr lang="ru-RU" sz="2000" b="1" i="1" dirty="0">
                <a:solidFill>
                  <a:srgbClr val="543800"/>
                </a:solidFill>
                <a:latin typeface="Times New Roman" pitchFamily="18" charset="0"/>
                <a:cs typeface="Times New Roman" pitchFamily="18" charset="0"/>
              </a:rPr>
              <a:t>специальное “шахматное” настроение.</a:t>
            </a:r>
          </a:p>
          <a:p>
            <a:pPr algn="ctr"/>
            <a:r>
              <a:rPr lang="ru-RU" sz="2000" b="1" i="1" dirty="0">
                <a:solidFill>
                  <a:srgbClr val="543800"/>
                </a:solidFill>
                <a:latin typeface="Times New Roman" pitchFamily="18" charset="0"/>
                <a:cs typeface="Times New Roman" pitchFamily="18" charset="0"/>
              </a:rPr>
              <a:t>Шахматные фигуры </a:t>
            </a:r>
            <a:r>
              <a:rPr lang="ru-RU" sz="2000" b="1" i="1" dirty="0" smtClean="0">
                <a:solidFill>
                  <a:srgbClr val="543800"/>
                </a:solidFill>
                <a:latin typeface="Times New Roman" pitchFamily="18" charset="0"/>
                <a:cs typeface="Times New Roman" pitchFamily="18" charset="0"/>
              </a:rPr>
              <a:t>помещены на </a:t>
            </a:r>
            <a:r>
              <a:rPr lang="ru-RU" sz="2000" b="1" i="1" dirty="0">
                <a:solidFill>
                  <a:srgbClr val="543800"/>
                </a:solidFill>
                <a:latin typeface="Times New Roman" pitchFamily="18" charset="0"/>
                <a:cs typeface="Times New Roman" pitchFamily="18" charset="0"/>
              </a:rPr>
              <a:t>детской площадке. Они похожи на персонажи известной сказки “Алиса в Стране чудес”. Можно также найти некоторые декоративные группы по стенам, которые сделаны в том же самом “шахматном” стиле.</a:t>
            </a:r>
          </a:p>
          <a:p>
            <a:pPr algn="ctr"/>
            <a:r>
              <a:rPr lang="ru-RU" sz="2000" b="1" i="1" dirty="0" smtClean="0">
                <a:solidFill>
                  <a:srgbClr val="543800"/>
                </a:solidFill>
                <a:latin typeface="Times New Roman" pitchFamily="18" charset="0"/>
                <a:cs typeface="Times New Roman" pitchFamily="18" charset="0"/>
              </a:rPr>
              <a:t>Появились </a:t>
            </a:r>
            <a:r>
              <a:rPr lang="ru-RU" sz="2000" b="1" i="1" dirty="0">
                <a:solidFill>
                  <a:srgbClr val="543800"/>
                </a:solidFill>
                <a:latin typeface="Times New Roman" pitchFamily="18" charset="0"/>
                <a:cs typeface="Times New Roman" pitchFamily="18" charset="0"/>
              </a:rPr>
              <a:t>эти скульптуры в 2008 </a:t>
            </a:r>
            <a:r>
              <a:rPr lang="ru-RU" sz="2000" b="1" i="1" dirty="0" smtClean="0">
                <a:solidFill>
                  <a:srgbClr val="543800"/>
                </a:solidFill>
                <a:latin typeface="Times New Roman" pitchFamily="18" charset="0"/>
                <a:cs typeface="Times New Roman" pitchFamily="18" charset="0"/>
              </a:rPr>
              <a:t>году</a:t>
            </a:r>
            <a:r>
              <a:rPr lang="ru-RU" sz="2000" b="1" i="1" dirty="0">
                <a:solidFill>
                  <a:srgbClr val="543800"/>
                </a:solidFill>
                <a:latin typeface="Times New Roman" pitchFamily="18" charset="0"/>
                <a:cs typeface="Times New Roman" pitchFamily="18" charset="0"/>
              </a:rPr>
              <a:t>.</a:t>
            </a:r>
          </a:p>
        </p:txBody>
      </p:sp>
      <p:sp>
        <p:nvSpPr>
          <p:cNvPr id="3" name="Прямоугольник 2"/>
          <p:cNvSpPr/>
          <p:nvPr/>
        </p:nvSpPr>
        <p:spPr>
          <a:xfrm>
            <a:off x="864176" y="332656"/>
            <a:ext cx="7992888" cy="830997"/>
          </a:xfrm>
          <a:prstGeom prst="rect">
            <a:avLst/>
          </a:prstGeom>
        </p:spPr>
        <p:txBody>
          <a:bodyPr wrap="square">
            <a:spAutoFit/>
          </a:bodyPr>
          <a:lstStyle/>
          <a:p>
            <a:pPr algn="ctr"/>
            <a:r>
              <a:rPr lang="ru-RU" sz="4800" b="1" i="1" dirty="0" smtClean="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Шахматный Дворик</a:t>
            </a:r>
            <a:endParaRPr lang="ru-RU" sz="48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endParaRPr>
          </a:p>
        </p:txBody>
      </p:sp>
      <p:grpSp>
        <p:nvGrpSpPr>
          <p:cNvPr id="5" name="Группа 4"/>
          <p:cNvGrpSpPr/>
          <p:nvPr/>
        </p:nvGrpSpPr>
        <p:grpSpPr>
          <a:xfrm>
            <a:off x="3115365" y="1645673"/>
            <a:ext cx="2680771" cy="1855335"/>
            <a:chOff x="2952569" y="1645673"/>
            <a:chExt cx="2680771" cy="1855335"/>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569" y="1645673"/>
              <a:ext cx="2680771" cy="1855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Прямоугольник 3"/>
            <p:cNvSpPr/>
            <p:nvPr/>
          </p:nvSpPr>
          <p:spPr>
            <a:xfrm>
              <a:off x="2952569" y="3193231"/>
              <a:ext cx="2296847" cy="307777"/>
            </a:xfrm>
            <a:prstGeom prst="rect">
              <a:avLst/>
            </a:prstGeom>
          </p:spPr>
          <p:txBody>
            <a:bodyPr wrap="none">
              <a:spAutoFit/>
            </a:bodyPr>
            <a:lstStyle/>
            <a:p>
              <a:r>
                <a:rPr lang="ru-RU" sz="1400" dirty="0"/>
                <a:t>Загородный проспект д.28. </a:t>
              </a:r>
            </a:p>
          </p:txBody>
        </p:sp>
      </p:grpSp>
    </p:spTree>
    <p:extLst>
      <p:ext uri="{BB962C8B-B14F-4D97-AF65-F5344CB8AC3E}">
        <p14:creationId xmlns:p14="http://schemas.microsoft.com/office/powerpoint/2010/main" val="1588050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8192" y="4509120"/>
            <a:ext cx="7704856" cy="1631216"/>
          </a:xfrm>
          <a:prstGeom prst="rect">
            <a:avLst/>
          </a:prstGeom>
        </p:spPr>
        <p:txBody>
          <a:bodyPr wrap="square">
            <a:spAutoFit/>
          </a:bodyPr>
          <a:lstStyle/>
          <a:p>
            <a:pPr algn="ctr"/>
            <a:r>
              <a:rPr lang="en-US" sz="2000" b="1" i="1" dirty="0" smtClean="0">
                <a:solidFill>
                  <a:srgbClr val="543800"/>
                </a:solidFill>
                <a:latin typeface="Times New Roman" pitchFamily="18" charset="0"/>
                <a:cs typeface="Times New Roman" pitchFamily="18" charset="0"/>
              </a:rPr>
              <a:t>A </a:t>
            </a:r>
            <a:r>
              <a:rPr lang="en-US" sz="2000" b="1" i="1" dirty="0">
                <a:solidFill>
                  <a:srgbClr val="543800"/>
                </a:solidFill>
                <a:latin typeface="Times New Roman" pitchFamily="18" charset="0"/>
                <a:cs typeface="Times New Roman" pitchFamily="18" charset="0"/>
              </a:rPr>
              <a:t>particular atmosphere of this yard creates a special “chess” </a:t>
            </a:r>
            <a:r>
              <a:rPr lang="en-US" sz="2000" b="1" i="1" dirty="0" smtClean="0">
                <a:solidFill>
                  <a:srgbClr val="543800"/>
                </a:solidFill>
                <a:latin typeface="Times New Roman" pitchFamily="18" charset="0"/>
                <a:cs typeface="Times New Roman" pitchFamily="18" charset="0"/>
              </a:rPr>
              <a:t>mood.</a:t>
            </a:r>
            <a:endParaRPr lang="en-US" sz="2000" b="1" i="1" dirty="0">
              <a:solidFill>
                <a:srgbClr val="543800"/>
              </a:solidFill>
              <a:latin typeface="Times New Roman" pitchFamily="18" charset="0"/>
              <a:cs typeface="Times New Roman" pitchFamily="18" charset="0"/>
            </a:endParaRPr>
          </a:p>
          <a:p>
            <a:pPr algn="ctr"/>
            <a:r>
              <a:rPr lang="en-US" sz="2000" b="1" i="1" dirty="0">
                <a:solidFill>
                  <a:srgbClr val="543800"/>
                </a:solidFill>
                <a:latin typeface="Times New Roman" pitchFamily="18" charset="0"/>
                <a:cs typeface="Times New Roman" pitchFamily="18" charset="0"/>
              </a:rPr>
              <a:t>There are chess pieces placed on the playground. They look like characters of a famous novel “Alice in Wonderland”. One can also find some decorative panels on the walls that are made in the same “chess” style. These sculptures  were established in 2008.</a:t>
            </a:r>
            <a:endParaRPr lang="ru-RU" sz="2000" b="1" i="1" dirty="0">
              <a:solidFill>
                <a:srgbClr val="543800"/>
              </a:solidFill>
              <a:latin typeface="Times New Roman" pitchFamily="18" charset="0"/>
              <a:cs typeface="Times New Roman" pitchFamily="18" charset="0"/>
            </a:endParaRPr>
          </a:p>
        </p:txBody>
      </p:sp>
      <p:sp>
        <p:nvSpPr>
          <p:cNvPr id="3" name="Прямоугольник 2"/>
          <p:cNvSpPr/>
          <p:nvPr/>
        </p:nvSpPr>
        <p:spPr>
          <a:xfrm>
            <a:off x="864176" y="332656"/>
            <a:ext cx="7992888" cy="830997"/>
          </a:xfrm>
          <a:prstGeom prst="rect">
            <a:avLst/>
          </a:prstGeom>
        </p:spPr>
        <p:txBody>
          <a:bodyPr wrap="square">
            <a:spAutoFit/>
          </a:bodyPr>
          <a:lstStyle/>
          <a:p>
            <a:pPr algn="ctr"/>
            <a:r>
              <a:rPr lang="en-US" sz="4800" b="1" i="1" dirty="0" smtClean="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Chess</a:t>
            </a:r>
            <a:r>
              <a:rPr lang="ru-RU" sz="4800" b="1" i="1" dirty="0" smtClean="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i="1" dirty="0" smtClean="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yard</a:t>
            </a:r>
            <a:endParaRPr lang="ru-RU" sz="48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076" name="Picture 4" descr="http://www.dvor-spb.ru/catalog/9e5180b1e1a12b38334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1720" y="1566381"/>
            <a:ext cx="1721801" cy="2582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1541621"/>
            <a:ext cx="2786063"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5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4624"/>
            <a:ext cx="7920880" cy="830997"/>
          </a:xfrm>
          <a:prstGeom prst="rect">
            <a:avLst/>
          </a:prstGeom>
        </p:spPr>
        <p:txBody>
          <a:bodyPr wrap="square">
            <a:spAutoFit/>
          </a:bodyPr>
          <a:lstStyle/>
          <a:p>
            <a:pPr algn="ctr"/>
            <a:r>
              <a:rPr lang="ru-RU" sz="4800" b="1" i="1" dirty="0" smtClean="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Авторские фотографии</a:t>
            </a:r>
            <a:endParaRPr lang="ru-RU" sz="48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endParaRPr>
          </a:p>
        </p:txBody>
      </p:sp>
      <p:grpSp>
        <p:nvGrpSpPr>
          <p:cNvPr id="4" name="Группа 3"/>
          <p:cNvGrpSpPr/>
          <p:nvPr/>
        </p:nvGrpSpPr>
        <p:grpSpPr>
          <a:xfrm>
            <a:off x="1034886" y="776458"/>
            <a:ext cx="7755146" cy="5687729"/>
            <a:chOff x="957506" y="758321"/>
            <a:chExt cx="7755146" cy="5687729"/>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084" y="3409293"/>
              <a:ext cx="3213180" cy="246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506" y="810386"/>
              <a:ext cx="2744860" cy="211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14007">
              <a:off x="2242718" y="2141569"/>
              <a:ext cx="2919293" cy="225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507966">
              <a:off x="1075378" y="4424240"/>
              <a:ext cx="1383368" cy="1842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77175">
              <a:off x="6809252" y="2630414"/>
              <a:ext cx="1668971" cy="2225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http://sanktpeterburg.bezformata.ru/content/image8018548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98763" y="4797152"/>
              <a:ext cx="2201229" cy="1639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Рисунок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9423446">
              <a:off x="4946710" y="2134903"/>
              <a:ext cx="1651194" cy="1238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82772" y="875621"/>
              <a:ext cx="1940671" cy="1455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70054" y="758321"/>
              <a:ext cx="1624967" cy="2166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85059" y="4700356"/>
              <a:ext cx="2327593" cy="1745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5" name="Рисунок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71226" y="2319918"/>
            <a:ext cx="1437242" cy="1916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2415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6752" y="1556792"/>
            <a:ext cx="7848872" cy="4708981"/>
          </a:xfrm>
          <a:prstGeom prst="rect">
            <a:avLst/>
          </a:prstGeom>
        </p:spPr>
        <p:txBody>
          <a:bodyPr wrap="square">
            <a:spAutoFit/>
          </a:bodyPr>
          <a:lstStyle/>
          <a:p>
            <a:r>
              <a:rPr lang="ru-RU" sz="2000" dirty="0" smtClean="0">
                <a:latin typeface="Times New Roman" pitchFamily="18" charset="0"/>
                <a:cs typeface="Times New Roman" pitchFamily="18" charset="0"/>
              </a:rPr>
              <a:t>Часть фотографий авторские</a:t>
            </a:r>
            <a:endParaRPr lang="en-US" sz="2000" dirty="0" smtClean="0">
              <a:latin typeface="Times New Roman" pitchFamily="18" charset="0"/>
              <a:cs typeface="Times New Roman" pitchFamily="18" charset="0"/>
            </a:endParaRPr>
          </a:p>
          <a:p>
            <a:pPr marL="342900" indent="-342900">
              <a:buFont typeface="+mj-lt"/>
              <a:buAutoNum type="arabicPeriod"/>
            </a:pPr>
            <a:r>
              <a:rPr lang="ru-RU" sz="2000" dirty="0" smtClean="0">
                <a:latin typeface="Times New Roman" pitchFamily="18" charset="0"/>
                <a:cs typeface="Times New Roman" pitchFamily="18" charset="0"/>
              </a:rPr>
              <a:t>Кот </a:t>
            </a:r>
            <a:r>
              <a:rPr lang="ru-RU" sz="2000" dirty="0">
                <a:latin typeface="Times New Roman" pitchFamily="18" charset="0"/>
                <a:cs typeface="Times New Roman" pitchFamily="18" charset="0"/>
              </a:rPr>
              <a:t>Ученый </a:t>
            </a:r>
            <a:r>
              <a:rPr lang="ru-RU"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hlinkClick r:id="rId2"/>
              </a:rPr>
              <a:t>http://</a:t>
            </a:r>
            <a:r>
              <a:rPr lang="en-US" sz="2000" dirty="0" smtClean="0">
                <a:latin typeface="Times New Roman" pitchFamily="18" charset="0"/>
                <a:cs typeface="Times New Roman" pitchFamily="18" charset="0"/>
                <a:hlinkClick r:id="rId2"/>
              </a:rPr>
              <a:t>www.etovidel.net/sights/city/saint-petersburg/id/kovanaia_skulptura_kot_uchyonyj</a:t>
            </a:r>
            <a:endParaRPr lang="en-US" sz="2000" dirty="0" smtClean="0">
              <a:latin typeface="Times New Roman" pitchFamily="18" charset="0"/>
              <a:cs typeface="Times New Roman" pitchFamily="18" charset="0"/>
            </a:endParaRPr>
          </a:p>
          <a:p>
            <a:pPr marL="342900" indent="-342900">
              <a:buFont typeface="+mj-lt"/>
              <a:buAutoNum type="arabicPeriod"/>
            </a:pPr>
            <a:r>
              <a:rPr lang="ru-RU" sz="2000" dirty="0" smtClean="0">
                <a:latin typeface="Times New Roman" pitchFamily="18" charset="0"/>
                <a:cs typeface="Times New Roman" pitchFamily="18" charset="0"/>
              </a:rPr>
              <a:t>Двор-сказка «</a:t>
            </a:r>
            <a:r>
              <a:rPr lang="ru-RU" sz="2000" dirty="0">
                <a:latin typeface="Times New Roman" pitchFamily="18" charset="0"/>
                <a:cs typeface="Times New Roman" pitchFamily="18" charset="0"/>
              </a:rPr>
              <a:t>Волшебник Изумрудного </a:t>
            </a:r>
            <a:r>
              <a:rPr lang="ru-RU" sz="2000" dirty="0" smtClean="0">
                <a:latin typeface="Times New Roman" pitchFamily="18" charset="0"/>
                <a:cs typeface="Times New Roman" pitchFamily="18" charset="0"/>
              </a:rPr>
              <a:t>города» </a:t>
            </a:r>
            <a:r>
              <a:rPr lang="en-US" sz="2000" dirty="0">
                <a:latin typeface="Times New Roman" pitchFamily="18" charset="0"/>
                <a:cs typeface="Times New Roman" pitchFamily="18" charset="0"/>
                <a:hlinkClick r:id="rId3"/>
              </a:rPr>
              <a:t>http://</a:t>
            </a:r>
            <a:r>
              <a:rPr lang="en-US" sz="2000" dirty="0" smtClean="0">
                <a:latin typeface="Times New Roman" pitchFamily="18" charset="0"/>
                <a:cs typeface="Times New Roman" pitchFamily="18" charset="0"/>
                <a:hlinkClick r:id="rId3"/>
              </a:rPr>
              <a:t>www.spb-guide.ru/page_12949.htm</a:t>
            </a:r>
            <a:endParaRPr lang="en-US" sz="2000" dirty="0" smtClean="0">
              <a:latin typeface="Times New Roman" pitchFamily="18" charset="0"/>
              <a:cs typeface="Times New Roman" pitchFamily="18" charset="0"/>
            </a:endParaRPr>
          </a:p>
          <a:p>
            <a:pPr marL="342900" indent="-342900">
              <a:buFont typeface="+mj-lt"/>
              <a:buAutoNum type="arabicPeriod"/>
            </a:pPr>
            <a:r>
              <a:rPr lang="ru-RU" sz="2000" dirty="0" smtClean="0">
                <a:latin typeface="Times New Roman" pitchFamily="18" charset="0"/>
                <a:cs typeface="Times New Roman" pitchFamily="18" charset="0"/>
              </a:rPr>
              <a:t>Петербургский Ангел  </a:t>
            </a:r>
            <a:r>
              <a:rPr lang="en-US" sz="2000" dirty="0">
                <a:latin typeface="Times New Roman" pitchFamily="18" charset="0"/>
                <a:cs typeface="Times New Roman" pitchFamily="18" charset="0"/>
                <a:hlinkClick r:id="rId4"/>
              </a:rPr>
              <a:t>http://</a:t>
            </a:r>
            <a:r>
              <a:rPr lang="en-US" sz="2000" dirty="0" smtClean="0">
                <a:latin typeface="Times New Roman" pitchFamily="18" charset="0"/>
                <a:cs typeface="Times New Roman" pitchFamily="18" charset="0"/>
                <a:hlinkClick r:id="rId4"/>
              </a:rPr>
              <a:t>www.ptmap.ru/monuments/132</a:t>
            </a:r>
            <a:endParaRPr lang="ru-RU" sz="2000" dirty="0" smtClean="0">
              <a:latin typeface="Times New Roman" pitchFamily="18" charset="0"/>
              <a:cs typeface="Times New Roman" pitchFamily="18" charset="0"/>
            </a:endParaRPr>
          </a:p>
          <a:p>
            <a:pPr marL="342900" indent="-342900">
              <a:buFont typeface="+mj-lt"/>
              <a:buAutoNum type="arabicPeriod"/>
            </a:pPr>
            <a:r>
              <a:rPr lang="ru-RU" sz="2000" dirty="0" smtClean="0">
                <a:latin typeface="Times New Roman" pitchFamily="18" charset="0"/>
                <a:cs typeface="Times New Roman" pitchFamily="18" charset="0"/>
              </a:rPr>
              <a:t>Памятник Му-му  </a:t>
            </a:r>
            <a:r>
              <a:rPr lang="en-US" sz="2000" dirty="0">
                <a:latin typeface="Times New Roman" pitchFamily="18" charset="0"/>
                <a:cs typeface="Times New Roman" pitchFamily="18" charset="0"/>
                <a:hlinkClick r:id="rId5"/>
              </a:rPr>
              <a:t>http://</a:t>
            </a:r>
            <a:r>
              <a:rPr lang="en-US" sz="2000" dirty="0" smtClean="0">
                <a:latin typeface="Times New Roman" pitchFamily="18" charset="0"/>
                <a:cs typeface="Times New Roman" pitchFamily="18" charset="0"/>
                <a:hlinkClick r:id="rId5"/>
              </a:rPr>
              <a:t>s-pb.in/pamyatniki-spb/pamyatnik-mumu</a:t>
            </a:r>
            <a:endParaRPr lang="en-US" sz="2000" dirty="0" smtClean="0">
              <a:latin typeface="Times New Roman" pitchFamily="18" charset="0"/>
              <a:cs typeface="Times New Roman" pitchFamily="18" charset="0"/>
            </a:endParaRPr>
          </a:p>
          <a:p>
            <a:pPr marL="342900" indent="-342900">
              <a:buFont typeface="+mj-lt"/>
              <a:buAutoNum type="arabicPeriod"/>
            </a:pPr>
            <a:r>
              <a:rPr lang="ru-RU" sz="2000" dirty="0" smtClean="0">
                <a:latin typeface="Times New Roman" pitchFamily="18" charset="0"/>
                <a:cs typeface="Times New Roman" pitchFamily="18" charset="0"/>
              </a:rPr>
              <a:t>Двор </a:t>
            </a:r>
            <a:r>
              <a:rPr lang="ru-RU" sz="2000" dirty="0">
                <a:latin typeface="Times New Roman" pitchFamily="18" charset="0"/>
                <a:cs typeface="Times New Roman" pitchFamily="18" charset="0"/>
              </a:rPr>
              <a:t>с домом </a:t>
            </a:r>
            <a:r>
              <a:rPr lang="ru-RU" sz="2000" dirty="0" err="1">
                <a:latin typeface="Times New Roman" pitchFamily="18" charset="0"/>
                <a:cs typeface="Times New Roman" pitchFamily="18" charset="0"/>
              </a:rPr>
              <a:t>Карлсона</a:t>
            </a:r>
            <a:endParaRPr lang="ru-RU"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hlinkClick r:id="rId6"/>
              </a:rPr>
              <a:t>http://www.blog-fiesta.com/spb/places/neobikniovennie-dvori-petersburg/</a:t>
            </a:r>
            <a:endParaRPr lang="ru-RU" sz="2000" dirty="0" smtClean="0">
              <a:latin typeface="Times New Roman" pitchFamily="18" charset="0"/>
              <a:cs typeface="Times New Roman" pitchFamily="18" charset="0"/>
            </a:endParaRPr>
          </a:p>
          <a:p>
            <a:pPr marL="457200" indent="-457200">
              <a:buAutoNum type="arabicPeriod" startAt="6"/>
            </a:pPr>
            <a:r>
              <a:rPr lang="ru-RU" sz="2000" dirty="0" smtClean="0">
                <a:latin typeface="Times New Roman" pitchFamily="18" charset="0"/>
                <a:cs typeface="Times New Roman" pitchFamily="18" charset="0"/>
              </a:rPr>
              <a:t>Шахматный Дворик </a:t>
            </a:r>
            <a:r>
              <a:rPr lang="en-US" sz="2000" dirty="0" smtClean="0">
                <a:latin typeface="Times New Roman" pitchFamily="18" charset="0"/>
                <a:cs typeface="Times New Roman" pitchFamily="18" charset="0"/>
                <a:hlinkClick r:id="rId7"/>
              </a:rPr>
              <a:t>http</a:t>
            </a:r>
            <a:r>
              <a:rPr lang="en-US" sz="2000" dirty="0">
                <a:latin typeface="Times New Roman" pitchFamily="18" charset="0"/>
                <a:cs typeface="Times New Roman" pitchFamily="18" charset="0"/>
                <a:hlinkClick r:id="rId7"/>
              </a:rPr>
              <a:t>://www.ipetersburg.ru/shahmatnyy-dvorik</a:t>
            </a:r>
            <a:r>
              <a:rPr lang="en-US" sz="2000" dirty="0" smtClean="0">
                <a:latin typeface="Times New Roman" pitchFamily="18" charset="0"/>
                <a:cs typeface="Times New Roman" pitchFamily="18" charset="0"/>
                <a:hlinkClick r:id="rId7"/>
              </a:rPr>
              <a:t>/</a:t>
            </a:r>
            <a:endParaRPr lang="ru-RU" sz="2000" dirty="0" smtClean="0">
              <a:latin typeface="Times New Roman" pitchFamily="18" charset="0"/>
              <a:cs typeface="Times New Roman" pitchFamily="18" charset="0"/>
            </a:endParaRPr>
          </a:p>
          <a:p>
            <a:pPr marL="457200" indent="-457200">
              <a:buAutoNum type="arabicPeriod" startAt="6"/>
            </a:pPr>
            <a:r>
              <a:rPr lang="ru-RU" sz="2000" dirty="0" smtClean="0">
                <a:latin typeface="Times New Roman" pitchFamily="18" charset="0"/>
                <a:cs typeface="Times New Roman" pitchFamily="18" charset="0"/>
              </a:rPr>
              <a:t>Волшебник </a:t>
            </a:r>
            <a:r>
              <a:rPr lang="ru-RU" sz="2000" dirty="0">
                <a:latin typeface="Times New Roman" pitchFamily="18" charset="0"/>
                <a:cs typeface="Times New Roman" pitchFamily="18" charset="0"/>
              </a:rPr>
              <a:t>Изумрудного </a:t>
            </a:r>
            <a:r>
              <a:rPr lang="ru-RU" sz="2000" dirty="0" smtClean="0">
                <a:latin typeface="Times New Roman" pitchFamily="18" charset="0"/>
                <a:cs typeface="Times New Roman" pitchFamily="18" charset="0"/>
              </a:rPr>
              <a:t>города </a:t>
            </a:r>
            <a:r>
              <a:rPr lang="en-US" sz="2000" dirty="0" smtClean="0">
                <a:latin typeface="Times New Roman" pitchFamily="18" charset="0"/>
                <a:cs typeface="Times New Roman" pitchFamily="18" charset="0"/>
                <a:hlinkClick r:id="rId8"/>
              </a:rPr>
              <a:t>http</a:t>
            </a:r>
            <a:r>
              <a:rPr lang="en-US" sz="2000" dirty="0">
                <a:latin typeface="Times New Roman" pitchFamily="18" charset="0"/>
                <a:cs typeface="Times New Roman" pitchFamily="18" charset="0"/>
                <a:hlinkClick r:id="rId8"/>
              </a:rPr>
              <a:t>://</a:t>
            </a:r>
            <a:r>
              <a:rPr lang="en-US" sz="2000" dirty="0" smtClean="0">
                <a:latin typeface="Times New Roman" pitchFamily="18" charset="0"/>
                <a:cs typeface="Times New Roman" pitchFamily="18" charset="0"/>
                <a:hlinkClick r:id="rId8"/>
              </a:rPr>
              <a:t>www.2rf.ru/rest/3587</a:t>
            </a:r>
            <a:endParaRPr lang="ru-RU" sz="2000" dirty="0" smtClean="0">
              <a:latin typeface="Times New Roman" pitchFamily="18" charset="0"/>
              <a:cs typeface="Times New Roman" pitchFamily="18" charset="0"/>
            </a:endParaRPr>
          </a:p>
          <a:p>
            <a:pPr marL="457200" indent="-457200">
              <a:buAutoNum type="arabicPeriod" startAt="6"/>
            </a:pPr>
            <a:r>
              <a:rPr lang="ru-RU" sz="2000" dirty="0" smtClean="0">
                <a:latin typeface="Times New Roman" pitchFamily="18" charset="0"/>
                <a:cs typeface="Times New Roman" pitchFamily="18" charset="0"/>
              </a:rPr>
              <a:t>Дмитриева Е.В.-СПб: - Пособие по истории города с заданиями и текстами. – 16-е изд. </a:t>
            </a:r>
            <a:r>
              <a:rPr lang="ru-RU" sz="2000" dirty="0">
                <a:latin typeface="Times New Roman" pitchFamily="18" charset="0"/>
                <a:cs typeface="Times New Roman" pitchFamily="18" charset="0"/>
              </a:rPr>
              <a:t>- СПб: </a:t>
            </a:r>
            <a:r>
              <a:rPr lang="ru-RU" sz="2000" dirty="0" smtClean="0">
                <a:latin typeface="Times New Roman" pitchFamily="18" charset="0"/>
                <a:cs typeface="Times New Roman" pitchFamily="18" charset="0"/>
              </a:rPr>
              <a:t>Корона </a:t>
            </a:r>
            <a:r>
              <a:rPr lang="ru-RU" sz="2000" dirty="0" err="1" smtClean="0">
                <a:latin typeface="Times New Roman" pitchFamily="18" charset="0"/>
                <a:cs typeface="Times New Roman" pitchFamily="18" charset="0"/>
              </a:rPr>
              <a:t>принт</a:t>
            </a:r>
            <a:r>
              <a:rPr lang="ru-RU" sz="2000" dirty="0" smtClean="0">
                <a:latin typeface="Times New Roman" pitchFamily="18" charset="0"/>
                <a:cs typeface="Times New Roman" pitchFamily="18" charset="0"/>
              </a:rPr>
              <a:t>, 2009.</a:t>
            </a:r>
          </a:p>
          <a:p>
            <a:pPr marL="457200" indent="-457200">
              <a:buAutoNum type="arabicPeriod" startAt="6"/>
            </a:pPr>
            <a:r>
              <a:rPr lang="ru-RU" sz="2000" dirty="0" smtClean="0">
                <a:latin typeface="Times New Roman" pitchFamily="18" charset="0"/>
                <a:cs typeface="Times New Roman" pitchFamily="18" charset="0"/>
              </a:rPr>
              <a:t>А. Гусаров</a:t>
            </a:r>
            <a:r>
              <a:rPr lang="ru-RU" sz="2000" dirty="0">
                <a:latin typeface="Times New Roman" pitchFamily="18" charset="0"/>
                <a:cs typeface="Times New Roman" pitchFamily="18" charset="0"/>
              </a:rPr>
              <a:t>: Петербургские дворы. </a:t>
            </a:r>
            <a:r>
              <a:rPr lang="ru-RU" sz="2000" dirty="0" smtClean="0">
                <a:latin typeface="Times New Roman" pitchFamily="18" charset="0"/>
                <a:cs typeface="Times New Roman" pitchFamily="18" charset="0"/>
              </a:rPr>
              <a:t>Изд.: </a:t>
            </a:r>
            <a:r>
              <a:rPr lang="ru-RU" sz="2000" dirty="0" err="1">
                <a:latin typeface="Times New Roman" pitchFamily="18" charset="0"/>
                <a:cs typeface="Times New Roman" pitchFamily="18" charset="0"/>
              </a:rPr>
              <a:t>Центрполиграф</a:t>
            </a:r>
            <a:r>
              <a:rPr lang="ru-RU" sz="2000" dirty="0">
                <a:latin typeface="Times New Roman" pitchFamily="18" charset="0"/>
                <a:cs typeface="Times New Roman" pitchFamily="18" charset="0"/>
              </a:rPr>
              <a:t>, 2015 г.</a:t>
            </a:r>
            <a:endParaRPr lang="en-US" sz="2000" dirty="0">
              <a:latin typeface="Times New Roman" pitchFamily="18" charset="0"/>
              <a:cs typeface="Times New Roman" pitchFamily="18" charset="0"/>
            </a:endParaRPr>
          </a:p>
          <a:p>
            <a:pPr marL="457200" indent="-457200">
              <a:buAutoNum type="arabicPeriod" startAt="6"/>
            </a:pPr>
            <a:endParaRPr lang="ru-RU" sz="2000" dirty="0" smtClean="0">
              <a:latin typeface="Times New Roman" pitchFamily="18" charset="0"/>
              <a:cs typeface="Times New Roman" pitchFamily="18" charset="0"/>
            </a:endParaRPr>
          </a:p>
        </p:txBody>
      </p:sp>
      <p:sp>
        <p:nvSpPr>
          <p:cNvPr id="3" name="Прямоугольник 2"/>
          <p:cNvSpPr/>
          <p:nvPr/>
        </p:nvSpPr>
        <p:spPr>
          <a:xfrm>
            <a:off x="916752" y="382598"/>
            <a:ext cx="7831712" cy="707886"/>
          </a:xfrm>
          <a:prstGeom prst="rect">
            <a:avLst/>
          </a:prstGeom>
        </p:spPr>
        <p:txBody>
          <a:bodyPr wrap="square">
            <a:spAutoFit/>
          </a:bodyPr>
          <a:lstStyle/>
          <a:p>
            <a:pPr algn="ctr"/>
            <a:r>
              <a:rPr lang="ru-RU" sz="40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Список </a:t>
            </a:r>
            <a:r>
              <a:rPr lang="ru-RU" sz="4000" b="1" i="1" dirty="0" smtClean="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ресурсов</a:t>
            </a:r>
            <a:endParaRPr lang="ru-RU" sz="40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16302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50624" y="194737"/>
            <a:ext cx="8041856" cy="584775"/>
          </a:xfrm>
          <a:prstGeom prst="rect">
            <a:avLst/>
          </a:prstGeom>
        </p:spPr>
        <p:txBody>
          <a:bodyPr wrap="square">
            <a:spAutoFit/>
          </a:bodyPr>
          <a:lstStyle/>
          <a:p>
            <a:r>
              <a:rPr lang="ru-RU" sz="3200" b="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 «Необычные дворы Санкт-Петербурга»</a:t>
            </a:r>
          </a:p>
        </p:txBody>
      </p:sp>
      <p:sp>
        <p:nvSpPr>
          <p:cNvPr id="9" name="Прямоугольник 8"/>
          <p:cNvSpPr/>
          <p:nvPr/>
        </p:nvSpPr>
        <p:spPr>
          <a:xfrm>
            <a:off x="3224658" y="908720"/>
            <a:ext cx="2935034" cy="369332"/>
          </a:xfrm>
          <a:prstGeom prst="rect">
            <a:avLst/>
          </a:prstGeom>
        </p:spPr>
        <p:txBody>
          <a:bodyPr wrap="none">
            <a:spAutoFit/>
          </a:bodyPr>
          <a:lstStyle/>
          <a:p>
            <a:r>
              <a:rPr lang="ru-RU" b="1" dirty="0">
                <a:solidFill>
                  <a:srgbClr val="996633"/>
                </a:solidFill>
              </a:rPr>
              <a:t>электронный путеводитель</a:t>
            </a:r>
          </a:p>
        </p:txBody>
      </p:sp>
      <p:grpSp>
        <p:nvGrpSpPr>
          <p:cNvPr id="2" name="Группа 1"/>
          <p:cNvGrpSpPr/>
          <p:nvPr/>
        </p:nvGrpSpPr>
        <p:grpSpPr>
          <a:xfrm>
            <a:off x="1248816" y="2023846"/>
            <a:ext cx="7479763" cy="4504251"/>
            <a:chOff x="1248816" y="2023846"/>
            <a:chExt cx="7479763" cy="4504251"/>
          </a:xfrm>
        </p:grpSpPr>
        <p:pic>
          <p:nvPicPr>
            <p:cNvPr id="286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43808" y="2060848"/>
              <a:ext cx="1489930" cy="148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371" y="2023846"/>
              <a:ext cx="2272208" cy="19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8816" y="4221088"/>
              <a:ext cx="1378968" cy="1836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4008" y="2348880"/>
              <a:ext cx="1483443" cy="1977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37056" y="4674658"/>
              <a:ext cx="2788427" cy="185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http://sanktpeterburg.bezformata.ru/content/image8018548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94828" y="4773370"/>
              <a:ext cx="2223142" cy="1656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pic>
        <p:nvPicPr>
          <p:cNvPr id="3" name="Рисунок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90542" y="1846051"/>
            <a:ext cx="1437242" cy="1916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26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7712" y="3933056"/>
            <a:ext cx="7647851" cy="2031325"/>
          </a:xfrm>
          <a:prstGeom prst="rect">
            <a:avLst/>
          </a:prstGeom>
        </p:spPr>
        <p:txBody>
          <a:bodyPr wrap="square">
            <a:spAutoFit/>
          </a:bodyPr>
          <a:lstStyle/>
          <a:p>
            <a:endParaRPr lang="ru-RU" b="1" i="1" dirty="0" smtClean="0">
              <a:solidFill>
                <a:srgbClr val="543800"/>
              </a:solidFill>
              <a:latin typeface="Times New Roman" pitchFamily="18" charset="0"/>
              <a:cs typeface="Times New Roman" pitchFamily="18" charset="0"/>
            </a:endParaRPr>
          </a:p>
          <a:p>
            <a:pPr algn="ctr"/>
            <a:r>
              <a:rPr lang="ru-RU" b="1" i="1" dirty="0" smtClean="0">
                <a:solidFill>
                  <a:srgbClr val="543800"/>
                </a:solidFill>
                <a:latin typeface="Times New Roman" pitchFamily="18" charset="0"/>
                <a:cs typeface="Times New Roman" pitchFamily="18" charset="0"/>
              </a:rPr>
              <a:t>На улице Правды, возле станции метро Владимирская вы можете попасть в сказочное место – в Изумрудный город с мощеными желтыми дорожками, где вас встретят герои сказки: Трусливый Лев, Железный  Дровосек, </a:t>
            </a:r>
            <a:r>
              <a:rPr lang="ru-RU" b="1" i="1" dirty="0">
                <a:solidFill>
                  <a:srgbClr val="543800"/>
                </a:solidFill>
                <a:latin typeface="Times New Roman" pitchFamily="18" charset="0"/>
                <a:cs typeface="Times New Roman" pitchFamily="18" charset="0"/>
              </a:rPr>
              <a:t>мечтающего вернуть утраченное </a:t>
            </a:r>
            <a:r>
              <a:rPr lang="ru-RU" b="1" i="1" dirty="0" smtClean="0">
                <a:solidFill>
                  <a:srgbClr val="543800"/>
                </a:solidFill>
                <a:latin typeface="Times New Roman" pitchFamily="18" charset="0"/>
                <a:cs typeface="Times New Roman" pitchFamily="18" charset="0"/>
              </a:rPr>
              <a:t>сердце</a:t>
            </a:r>
            <a:r>
              <a:rPr lang="ru-RU" b="1" i="1" dirty="0">
                <a:solidFill>
                  <a:srgbClr val="543800"/>
                </a:solidFill>
                <a:latin typeface="Times New Roman" pitchFamily="18" charset="0"/>
                <a:cs typeface="Times New Roman" pitchFamily="18" charset="0"/>
              </a:rPr>
              <a:t>, пугало </a:t>
            </a:r>
            <a:r>
              <a:rPr lang="ru-RU" b="1" i="1" dirty="0" smtClean="0">
                <a:solidFill>
                  <a:srgbClr val="543800"/>
                </a:solidFill>
                <a:latin typeface="Times New Roman" pitchFamily="18" charset="0"/>
                <a:cs typeface="Times New Roman" pitchFamily="18" charset="0"/>
              </a:rPr>
              <a:t>Страшила</a:t>
            </a:r>
            <a:r>
              <a:rPr lang="ru-RU" b="1" i="1" dirty="0">
                <a:solidFill>
                  <a:srgbClr val="543800"/>
                </a:solidFill>
                <a:latin typeface="Times New Roman" pitchFamily="18" charset="0"/>
                <a:cs typeface="Times New Roman" pitchFamily="18" charset="0"/>
              </a:rPr>
              <a:t> </a:t>
            </a:r>
            <a:r>
              <a:rPr lang="ru-RU" b="1" i="1" dirty="0" smtClean="0">
                <a:solidFill>
                  <a:srgbClr val="543800"/>
                </a:solidFill>
                <a:latin typeface="Times New Roman" pitchFamily="18" charset="0"/>
                <a:cs typeface="Times New Roman" pitchFamily="18" charset="0"/>
              </a:rPr>
              <a:t>и другие персонажи. </a:t>
            </a:r>
            <a:r>
              <a:rPr lang="ru-RU" b="1" i="1" dirty="0">
                <a:solidFill>
                  <a:srgbClr val="543800"/>
                </a:solidFill>
                <a:latin typeface="Times New Roman" pitchFamily="18" charset="0"/>
                <a:cs typeface="Times New Roman" pitchFamily="18" charset="0"/>
              </a:rPr>
              <a:t>Такой чудесный дворик построили в 2007 году.</a:t>
            </a:r>
          </a:p>
          <a:p>
            <a:pPr algn="ctr"/>
            <a:endParaRPr lang="ru-RU" b="1" i="1" dirty="0">
              <a:solidFill>
                <a:srgbClr val="543800"/>
              </a:solidFill>
              <a:latin typeface="Times New Roman" pitchFamily="18" charset="0"/>
              <a:cs typeface="Times New Roman" pitchFamily="18" charset="0"/>
            </a:endParaRPr>
          </a:p>
        </p:txBody>
      </p:sp>
      <p:sp>
        <p:nvSpPr>
          <p:cNvPr id="3" name="Прямоугольник 2"/>
          <p:cNvSpPr/>
          <p:nvPr/>
        </p:nvSpPr>
        <p:spPr>
          <a:xfrm>
            <a:off x="755576" y="135791"/>
            <a:ext cx="8064896" cy="1323439"/>
          </a:xfrm>
          <a:prstGeom prst="rect">
            <a:avLst/>
          </a:prstGeom>
        </p:spPr>
        <p:txBody>
          <a:bodyPr wrap="square">
            <a:spAutoFit/>
          </a:bodyPr>
          <a:lstStyle/>
          <a:p>
            <a:pPr algn="ctr"/>
            <a:r>
              <a:rPr lang="ru-RU" sz="4000" b="1" i="1" dirty="0" smtClean="0">
                <a:ln w="1905"/>
                <a:solidFill>
                  <a:srgbClr val="996633"/>
                </a:solidFill>
                <a:effectLst>
                  <a:innerShdw blurRad="69850" dist="43180" dir="5400000">
                    <a:srgbClr val="000000">
                      <a:alpha val="65000"/>
                    </a:srgbClr>
                  </a:innerShdw>
                </a:effectLst>
              </a:rPr>
              <a:t>Двор-сказка </a:t>
            </a:r>
          </a:p>
          <a:p>
            <a:pPr algn="ctr"/>
            <a:r>
              <a:rPr lang="ru-RU" sz="4000" b="1" i="1" dirty="0" smtClean="0">
                <a:ln w="1905"/>
                <a:solidFill>
                  <a:srgbClr val="996633"/>
                </a:solidFill>
                <a:effectLst>
                  <a:innerShdw blurRad="69850" dist="43180" dir="5400000">
                    <a:srgbClr val="000000">
                      <a:alpha val="65000"/>
                    </a:srgbClr>
                  </a:innerShdw>
                </a:effectLst>
              </a:rPr>
              <a:t>«Волшебник Изумрудного города»</a:t>
            </a:r>
            <a:endParaRPr lang="ru-RU" sz="4000" b="1" i="1" dirty="0">
              <a:ln w="1905"/>
              <a:solidFill>
                <a:srgbClr val="996633"/>
              </a:solidFill>
              <a:effectLst>
                <a:innerShdw blurRad="69850" dist="43180" dir="5400000">
                  <a:srgbClr val="000000">
                    <a:alpha val="65000"/>
                  </a:srgbClr>
                </a:innerShdw>
              </a:effectLst>
            </a:endParaRPr>
          </a:p>
        </p:txBody>
      </p:sp>
      <p:grpSp>
        <p:nvGrpSpPr>
          <p:cNvPr id="5" name="Группа 4"/>
          <p:cNvGrpSpPr/>
          <p:nvPr/>
        </p:nvGrpSpPr>
        <p:grpSpPr>
          <a:xfrm>
            <a:off x="3419872" y="1772816"/>
            <a:ext cx="2535283" cy="1956577"/>
            <a:chOff x="6258509" y="1616439"/>
            <a:chExt cx="2535283" cy="1956577"/>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58509" y="1616439"/>
              <a:ext cx="2535283" cy="1956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Прямоугольник 3"/>
            <p:cNvSpPr/>
            <p:nvPr/>
          </p:nvSpPr>
          <p:spPr>
            <a:xfrm>
              <a:off x="6286358" y="3244335"/>
              <a:ext cx="2025426" cy="307777"/>
            </a:xfrm>
            <a:prstGeom prst="rect">
              <a:avLst/>
            </a:prstGeom>
          </p:spPr>
          <p:txBody>
            <a:bodyPr wrap="none">
              <a:spAutoFit/>
            </a:bodyPr>
            <a:lstStyle/>
            <a:p>
              <a:r>
                <a:rPr lang="ru-RU" sz="1400" dirty="0"/>
                <a:t>ул. Правды, дома № 2-8</a:t>
              </a:r>
            </a:p>
          </p:txBody>
        </p:sp>
      </p:grpSp>
    </p:spTree>
    <p:extLst>
      <p:ext uri="{BB962C8B-B14F-4D97-AF65-F5344CB8AC3E}">
        <p14:creationId xmlns:p14="http://schemas.microsoft.com/office/powerpoint/2010/main" val="2716113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3541" y="4494019"/>
            <a:ext cx="7647851" cy="2031325"/>
          </a:xfrm>
          <a:prstGeom prst="rect">
            <a:avLst/>
          </a:prstGeom>
        </p:spPr>
        <p:txBody>
          <a:bodyPr wrap="square">
            <a:spAutoFit/>
          </a:bodyPr>
          <a:lstStyle/>
          <a:p>
            <a:endParaRPr lang="ru-RU" b="1" i="1" dirty="0" smtClean="0">
              <a:solidFill>
                <a:srgbClr val="543800"/>
              </a:solidFill>
              <a:latin typeface="Times New Roman" pitchFamily="18" charset="0"/>
              <a:cs typeface="Times New Roman" pitchFamily="18" charset="0"/>
            </a:endParaRPr>
          </a:p>
          <a:p>
            <a:pPr algn="ctr"/>
            <a:r>
              <a:rPr lang="en-US" b="1" i="1" dirty="0">
                <a:solidFill>
                  <a:srgbClr val="543800"/>
                </a:solidFill>
                <a:latin typeface="Times New Roman" pitchFamily="18" charset="0"/>
                <a:cs typeface="Times New Roman" pitchFamily="18" charset="0"/>
              </a:rPr>
              <a:t>This </a:t>
            </a:r>
            <a:r>
              <a:rPr lang="en-US" b="1" i="1" dirty="0" smtClean="0">
                <a:solidFill>
                  <a:srgbClr val="543800"/>
                </a:solidFill>
                <a:latin typeface="Times New Roman" pitchFamily="18" charset="0"/>
                <a:cs typeface="Times New Roman" pitchFamily="18" charset="0"/>
              </a:rPr>
              <a:t>yard on </a:t>
            </a:r>
            <a:r>
              <a:rPr lang="en-US" b="1" i="1" dirty="0" err="1" smtClean="0">
                <a:solidFill>
                  <a:srgbClr val="543800"/>
                </a:solidFill>
                <a:latin typeface="Times New Roman" pitchFamily="18" charset="0"/>
                <a:cs typeface="Times New Roman" pitchFamily="18" charset="0"/>
              </a:rPr>
              <a:t>Pravdi</a:t>
            </a:r>
            <a:r>
              <a:rPr lang="en-US" b="1" i="1" dirty="0" smtClean="0">
                <a:solidFill>
                  <a:srgbClr val="543800"/>
                </a:solidFill>
                <a:latin typeface="Times New Roman" pitchFamily="18" charset="0"/>
                <a:cs typeface="Times New Roman" pitchFamily="18" charset="0"/>
              </a:rPr>
              <a:t> street is not far from metro </a:t>
            </a:r>
            <a:r>
              <a:rPr lang="en-US" b="1" i="1" dirty="0">
                <a:solidFill>
                  <a:srgbClr val="543800"/>
                </a:solidFill>
                <a:latin typeface="Times New Roman" pitchFamily="18" charset="0"/>
                <a:cs typeface="Times New Roman" pitchFamily="18" charset="0"/>
              </a:rPr>
              <a:t>station “</a:t>
            </a:r>
            <a:r>
              <a:rPr lang="en-US" b="1" i="1" dirty="0" err="1">
                <a:solidFill>
                  <a:srgbClr val="543800"/>
                </a:solidFill>
                <a:latin typeface="Times New Roman" pitchFamily="18" charset="0"/>
                <a:cs typeface="Times New Roman" pitchFamily="18" charset="0"/>
              </a:rPr>
              <a:t>Vladimirskaya</a:t>
            </a:r>
            <a:r>
              <a:rPr lang="en-US" b="1" i="1" dirty="0" smtClean="0">
                <a:solidFill>
                  <a:srgbClr val="543800"/>
                </a:solidFill>
                <a:latin typeface="Times New Roman" pitchFamily="18" charset="0"/>
                <a:cs typeface="Times New Roman" pitchFamily="18" charset="0"/>
              </a:rPr>
              <a:t>”.</a:t>
            </a:r>
          </a:p>
          <a:p>
            <a:pPr algn="ctr"/>
            <a:r>
              <a:rPr lang="en-US" b="1" i="1" dirty="0" smtClean="0">
                <a:solidFill>
                  <a:srgbClr val="543800"/>
                </a:solidFill>
                <a:latin typeface="Times New Roman" pitchFamily="18" charset="0"/>
                <a:cs typeface="Times New Roman" pitchFamily="18" charset="0"/>
              </a:rPr>
              <a:t>A </a:t>
            </a:r>
            <a:r>
              <a:rPr lang="en-US" b="1" i="1" dirty="0">
                <a:solidFill>
                  <a:srgbClr val="543800"/>
                </a:solidFill>
                <a:latin typeface="Times New Roman" pitchFamily="18" charset="0"/>
                <a:cs typeface="Times New Roman" pitchFamily="18" charset="0"/>
              </a:rPr>
              <a:t>yellow brick road leads to the Emerald City - the capital of the Land of Oz.</a:t>
            </a:r>
          </a:p>
          <a:p>
            <a:pPr algn="ctr"/>
            <a:r>
              <a:rPr lang="en-US" b="1" i="1" dirty="0">
                <a:solidFill>
                  <a:srgbClr val="543800"/>
                </a:solidFill>
                <a:latin typeface="Times New Roman" pitchFamily="18" charset="0"/>
                <a:cs typeface="Times New Roman" pitchFamily="18" charset="0"/>
              </a:rPr>
              <a:t>On your way you will meet its famous citizens:  the Scarecrow, the Tin  Woodman, the Cowardly Lion and </a:t>
            </a:r>
            <a:r>
              <a:rPr lang="en-US" b="1" i="1" dirty="0" smtClean="0">
                <a:solidFill>
                  <a:srgbClr val="543800"/>
                </a:solidFill>
                <a:latin typeface="Times New Roman" pitchFamily="18" charset="0"/>
                <a:cs typeface="Times New Roman" pitchFamily="18" charset="0"/>
              </a:rPr>
              <a:t>other </a:t>
            </a:r>
            <a:r>
              <a:rPr lang="en-US" b="1" i="1" dirty="0">
                <a:solidFill>
                  <a:srgbClr val="543800"/>
                </a:solidFill>
                <a:latin typeface="Times New Roman" pitchFamily="18" charset="0"/>
                <a:cs typeface="Times New Roman" pitchFamily="18" charset="0"/>
              </a:rPr>
              <a:t>characters. </a:t>
            </a:r>
            <a:endParaRPr lang="en-US" b="1" i="1" dirty="0" smtClean="0">
              <a:solidFill>
                <a:srgbClr val="543800"/>
              </a:solidFill>
              <a:latin typeface="Times New Roman" pitchFamily="18" charset="0"/>
              <a:cs typeface="Times New Roman" pitchFamily="18" charset="0"/>
            </a:endParaRPr>
          </a:p>
          <a:p>
            <a:pPr algn="ctr"/>
            <a:r>
              <a:rPr lang="en-US" b="1" i="1" dirty="0" smtClean="0">
                <a:solidFill>
                  <a:srgbClr val="543800"/>
                </a:solidFill>
                <a:latin typeface="Times New Roman" pitchFamily="18" charset="0"/>
                <a:cs typeface="Times New Roman" pitchFamily="18" charset="0"/>
              </a:rPr>
              <a:t>This </a:t>
            </a:r>
            <a:r>
              <a:rPr lang="en-US" b="1" i="1" dirty="0">
                <a:solidFill>
                  <a:srgbClr val="543800"/>
                </a:solidFill>
                <a:latin typeface="Times New Roman" pitchFamily="18" charset="0"/>
                <a:cs typeface="Times New Roman" pitchFamily="18" charset="0"/>
              </a:rPr>
              <a:t>wonderful yard was constructed in 2007.</a:t>
            </a:r>
          </a:p>
          <a:p>
            <a:pPr algn="ctr"/>
            <a:r>
              <a:rPr lang="en-US" b="1" i="1" dirty="0">
                <a:solidFill>
                  <a:srgbClr val="543800"/>
                </a:solidFill>
                <a:latin typeface="Times New Roman" pitchFamily="18" charset="0"/>
                <a:cs typeface="Times New Roman" pitchFamily="18" charset="0"/>
              </a:rPr>
              <a:t>Address: 2-8, </a:t>
            </a:r>
            <a:r>
              <a:rPr lang="en-US" b="1" i="1" dirty="0" err="1">
                <a:solidFill>
                  <a:srgbClr val="543800"/>
                </a:solidFill>
                <a:latin typeface="Times New Roman" pitchFamily="18" charset="0"/>
                <a:cs typeface="Times New Roman" pitchFamily="18" charset="0"/>
              </a:rPr>
              <a:t>Pravdi</a:t>
            </a:r>
            <a:r>
              <a:rPr lang="en-US" b="1" i="1" dirty="0">
                <a:solidFill>
                  <a:srgbClr val="543800"/>
                </a:solidFill>
                <a:latin typeface="Times New Roman" pitchFamily="18" charset="0"/>
                <a:cs typeface="Times New Roman" pitchFamily="18" charset="0"/>
              </a:rPr>
              <a:t> street</a:t>
            </a:r>
            <a:r>
              <a:rPr lang="en-US" b="1" i="1" dirty="0" smtClean="0">
                <a:solidFill>
                  <a:srgbClr val="543800"/>
                </a:solidFill>
                <a:latin typeface="Times New Roman" pitchFamily="18" charset="0"/>
                <a:cs typeface="Times New Roman" pitchFamily="18" charset="0"/>
              </a:rPr>
              <a:t>.</a:t>
            </a:r>
            <a:endParaRPr lang="en-US" b="1" i="1" dirty="0">
              <a:solidFill>
                <a:srgbClr val="543800"/>
              </a:solidFill>
              <a:latin typeface="Times New Roman" pitchFamily="18" charset="0"/>
              <a:cs typeface="Times New Roman" pitchFamily="18" charset="0"/>
            </a:endParaRPr>
          </a:p>
        </p:txBody>
      </p:sp>
      <p:sp>
        <p:nvSpPr>
          <p:cNvPr id="3" name="Прямоугольник 2"/>
          <p:cNvSpPr/>
          <p:nvPr/>
        </p:nvSpPr>
        <p:spPr>
          <a:xfrm>
            <a:off x="755576" y="135791"/>
            <a:ext cx="8064896" cy="1323439"/>
          </a:xfrm>
          <a:prstGeom prst="rect">
            <a:avLst/>
          </a:prstGeom>
        </p:spPr>
        <p:txBody>
          <a:bodyPr wrap="square">
            <a:spAutoFit/>
          </a:bodyPr>
          <a:lstStyle/>
          <a:p>
            <a:pPr algn="ctr"/>
            <a:r>
              <a:rPr lang="en-US" sz="4000" b="1" i="1" dirty="0" smtClean="0">
                <a:ln w="1905"/>
                <a:solidFill>
                  <a:srgbClr val="996633"/>
                </a:solidFill>
                <a:effectLst>
                  <a:innerShdw blurRad="69850" dist="43180" dir="5400000">
                    <a:srgbClr val="000000">
                      <a:alpha val="65000"/>
                    </a:srgbClr>
                  </a:innerShdw>
                </a:effectLst>
              </a:rPr>
              <a:t>A Fairy </a:t>
            </a:r>
            <a:r>
              <a:rPr lang="en-US" sz="4000" b="1" i="1" dirty="0">
                <a:ln w="1905"/>
                <a:solidFill>
                  <a:srgbClr val="996633"/>
                </a:solidFill>
                <a:effectLst>
                  <a:innerShdw blurRad="69850" dist="43180" dir="5400000">
                    <a:srgbClr val="000000">
                      <a:alpha val="65000"/>
                    </a:srgbClr>
                  </a:innerShdw>
                </a:effectLst>
              </a:rPr>
              <a:t>tale</a:t>
            </a:r>
            <a:r>
              <a:rPr lang="ru-RU" sz="4000" b="1" i="1" dirty="0" smtClean="0">
                <a:ln w="1905"/>
                <a:solidFill>
                  <a:srgbClr val="996633"/>
                </a:solidFill>
                <a:effectLst>
                  <a:innerShdw blurRad="69850" dist="43180" dir="5400000">
                    <a:srgbClr val="000000">
                      <a:alpha val="65000"/>
                    </a:srgbClr>
                  </a:innerShdw>
                </a:effectLst>
              </a:rPr>
              <a:t> </a:t>
            </a:r>
            <a:r>
              <a:rPr lang="en-US" sz="4000" b="1" i="1" dirty="0" smtClean="0">
                <a:ln w="1905"/>
                <a:solidFill>
                  <a:srgbClr val="996633"/>
                </a:solidFill>
                <a:effectLst>
                  <a:innerShdw blurRad="69850" dist="43180" dir="5400000">
                    <a:srgbClr val="000000">
                      <a:alpha val="65000"/>
                    </a:srgbClr>
                  </a:innerShdw>
                </a:effectLst>
              </a:rPr>
              <a:t>yard</a:t>
            </a:r>
            <a:endParaRPr lang="ru-RU" sz="4000" b="1" i="1" dirty="0" smtClean="0">
              <a:ln w="1905"/>
              <a:solidFill>
                <a:srgbClr val="996633"/>
              </a:solidFill>
              <a:effectLst>
                <a:innerShdw blurRad="69850" dist="43180" dir="5400000">
                  <a:srgbClr val="000000">
                    <a:alpha val="65000"/>
                  </a:srgbClr>
                </a:innerShdw>
              </a:effectLst>
            </a:endParaRPr>
          </a:p>
          <a:p>
            <a:pPr algn="ctr"/>
            <a:r>
              <a:rPr lang="ru-RU" sz="4000" b="1" i="1" dirty="0" smtClean="0">
                <a:ln w="1905"/>
                <a:solidFill>
                  <a:srgbClr val="996633"/>
                </a:solidFill>
                <a:effectLst>
                  <a:innerShdw blurRad="69850" dist="43180" dir="5400000">
                    <a:srgbClr val="000000">
                      <a:alpha val="65000"/>
                    </a:srgbClr>
                  </a:innerShdw>
                </a:effectLst>
              </a:rPr>
              <a:t>«</a:t>
            </a:r>
            <a:r>
              <a:rPr lang="en-US" sz="4000" b="1" i="1" dirty="0">
                <a:ln w="1905"/>
                <a:solidFill>
                  <a:srgbClr val="996633"/>
                </a:solidFill>
                <a:effectLst>
                  <a:innerShdw blurRad="69850" dist="43180" dir="5400000">
                    <a:srgbClr val="000000">
                      <a:alpha val="65000"/>
                    </a:srgbClr>
                  </a:innerShdw>
                </a:effectLst>
              </a:rPr>
              <a:t>The Wizard of the Emerald </a:t>
            </a:r>
            <a:r>
              <a:rPr lang="en-US" sz="4000" b="1" i="1" dirty="0" smtClean="0">
                <a:ln w="1905"/>
                <a:solidFill>
                  <a:srgbClr val="996633"/>
                </a:solidFill>
                <a:effectLst>
                  <a:innerShdw blurRad="69850" dist="43180" dir="5400000">
                    <a:srgbClr val="000000">
                      <a:alpha val="65000"/>
                    </a:srgbClr>
                  </a:innerShdw>
                </a:effectLst>
              </a:rPr>
              <a:t>City</a:t>
            </a:r>
            <a:r>
              <a:rPr lang="ru-RU" sz="4000" b="1" i="1" dirty="0" smtClean="0">
                <a:ln w="1905"/>
                <a:solidFill>
                  <a:srgbClr val="996633"/>
                </a:solidFill>
                <a:effectLst>
                  <a:innerShdw blurRad="69850" dist="43180" dir="5400000">
                    <a:srgbClr val="000000">
                      <a:alpha val="65000"/>
                    </a:srgbClr>
                  </a:innerShdw>
                </a:effectLst>
              </a:rPr>
              <a:t>»</a:t>
            </a:r>
            <a:endParaRPr lang="ru-RU" sz="4000" b="1" i="1" dirty="0">
              <a:ln w="1905"/>
              <a:solidFill>
                <a:srgbClr val="996633"/>
              </a:solidFill>
              <a:effectLst>
                <a:innerShdw blurRad="69850" dist="43180" dir="5400000">
                  <a:srgbClr val="000000">
                    <a:alpha val="65000"/>
                  </a:srgbClr>
                </a:innerShdw>
              </a:effectLst>
            </a:endParaRPr>
          </a:p>
        </p:txBody>
      </p:sp>
      <p:grpSp>
        <p:nvGrpSpPr>
          <p:cNvPr id="6" name="Группа 5"/>
          <p:cNvGrpSpPr/>
          <p:nvPr/>
        </p:nvGrpSpPr>
        <p:grpSpPr>
          <a:xfrm>
            <a:off x="2155179" y="1598672"/>
            <a:ext cx="4832284" cy="2673135"/>
            <a:chOff x="1043608" y="1598672"/>
            <a:chExt cx="4832284" cy="2673135"/>
          </a:xfrm>
        </p:grpSpPr>
        <p:pic>
          <p:nvPicPr>
            <p:cNvPr id="11" name="Рисунок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9670117">
              <a:off x="3677399" y="3049048"/>
              <a:ext cx="1630345" cy="1222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7944" y="1844824"/>
              <a:ext cx="1807948" cy="1355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descr="http://sanktpeterburg.bezformata.ru/content/image8018548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3608" y="2541375"/>
              <a:ext cx="2223142" cy="1656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 name="Рисунок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45633" y="1598672"/>
              <a:ext cx="1242233" cy="1656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1840011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5856" y="1621944"/>
            <a:ext cx="2883010" cy="2212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p:cNvSpPr/>
          <p:nvPr/>
        </p:nvSpPr>
        <p:spPr>
          <a:xfrm>
            <a:off x="1043608" y="4437112"/>
            <a:ext cx="7704856" cy="1754326"/>
          </a:xfrm>
          <a:prstGeom prst="rect">
            <a:avLst/>
          </a:prstGeom>
        </p:spPr>
        <p:txBody>
          <a:bodyPr wrap="square">
            <a:spAutoFit/>
          </a:bodyPr>
          <a:lstStyle/>
          <a:p>
            <a:pPr algn="ctr"/>
            <a:r>
              <a:rPr lang="ru-RU" b="1" i="1" dirty="0" smtClean="0">
                <a:solidFill>
                  <a:srgbClr val="543800"/>
                </a:solidFill>
                <a:latin typeface="Times New Roman" pitchFamily="18" charset="0"/>
                <a:cs typeface="Times New Roman" pitchFamily="18" charset="0"/>
              </a:rPr>
              <a:t>В Санкт-Петербурге во дворе между школой и детским садом, стоит металлическая фигурка забавного кота в очках. Кот Ученый призывает детей и взрослых задуматься об образовании. Перед котом книги. В одной из книг написано: «Счастье там, где ты». Кот Ученый появился на этом месте в сентябре 2012 года. Кованая фигура кота — 160 см в высоту, создал ее кузнец Сергей Мельников.</a:t>
            </a:r>
            <a:endParaRPr lang="ru-RU" b="1" i="1" dirty="0">
              <a:solidFill>
                <a:srgbClr val="543800"/>
              </a:solidFill>
              <a:latin typeface="Times New Roman" pitchFamily="18" charset="0"/>
              <a:cs typeface="Times New Roman" pitchFamily="18" charset="0"/>
            </a:endParaRPr>
          </a:p>
        </p:txBody>
      </p:sp>
      <p:sp>
        <p:nvSpPr>
          <p:cNvPr id="5" name="Прямоугольник 4"/>
          <p:cNvSpPr/>
          <p:nvPr/>
        </p:nvSpPr>
        <p:spPr>
          <a:xfrm>
            <a:off x="1043608" y="404664"/>
            <a:ext cx="7704856" cy="923330"/>
          </a:xfrm>
          <a:prstGeom prst="rect">
            <a:avLst/>
          </a:prstGeom>
        </p:spPr>
        <p:txBody>
          <a:bodyPr wrap="square">
            <a:spAutoFit/>
          </a:bodyPr>
          <a:lstStyle/>
          <a:p>
            <a:pPr algn="ctr"/>
            <a:r>
              <a:rPr lang="ru-RU" sz="5400" b="1" i="1" dirty="0" smtClean="0">
                <a:ln w="1905"/>
                <a:solidFill>
                  <a:srgbClr val="996633"/>
                </a:solidFill>
                <a:effectLst>
                  <a:innerShdw blurRad="69850" dist="43180" dir="5400000">
                    <a:srgbClr val="000000">
                      <a:alpha val="65000"/>
                    </a:srgbClr>
                  </a:innerShdw>
                </a:effectLst>
              </a:rPr>
              <a:t>Кот Ученый </a:t>
            </a:r>
            <a:endParaRPr lang="ru-RU" sz="5400" b="1" i="1" dirty="0">
              <a:ln w="1905"/>
              <a:solidFill>
                <a:srgbClr val="996633"/>
              </a:solidFill>
              <a:effectLst>
                <a:innerShdw blurRad="69850" dist="43180" dir="5400000">
                  <a:srgbClr val="000000">
                    <a:alpha val="65000"/>
                  </a:srgbClr>
                </a:innerShdw>
              </a:effectLst>
            </a:endParaRPr>
          </a:p>
        </p:txBody>
      </p:sp>
      <p:sp>
        <p:nvSpPr>
          <p:cNvPr id="2" name="Прямоугольник 1"/>
          <p:cNvSpPr/>
          <p:nvPr/>
        </p:nvSpPr>
        <p:spPr>
          <a:xfrm>
            <a:off x="4065639" y="1645137"/>
            <a:ext cx="2072619" cy="307777"/>
          </a:xfrm>
          <a:prstGeom prst="rect">
            <a:avLst/>
          </a:prstGeom>
        </p:spPr>
        <p:txBody>
          <a:bodyPr wrap="none">
            <a:spAutoFit/>
          </a:bodyPr>
          <a:lstStyle/>
          <a:p>
            <a:r>
              <a:rPr lang="ru-RU" sz="1400" dirty="0"/>
              <a:t>пр. Испытателей, дом 31</a:t>
            </a:r>
          </a:p>
        </p:txBody>
      </p:sp>
    </p:spTree>
    <p:extLst>
      <p:ext uri="{BB962C8B-B14F-4D97-AF65-F5344CB8AC3E}">
        <p14:creationId xmlns:p14="http://schemas.microsoft.com/office/powerpoint/2010/main" val="1651614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844" y="4293096"/>
            <a:ext cx="7704856" cy="1754326"/>
          </a:xfrm>
          <a:prstGeom prst="rect">
            <a:avLst/>
          </a:prstGeom>
        </p:spPr>
        <p:txBody>
          <a:bodyPr wrap="square">
            <a:spAutoFit/>
          </a:bodyPr>
          <a:lstStyle/>
          <a:p>
            <a:pPr algn="ctr"/>
            <a:r>
              <a:rPr lang="en-US" b="1" i="1" dirty="0" smtClean="0">
                <a:solidFill>
                  <a:srgbClr val="543800"/>
                </a:solidFill>
                <a:latin typeface="Times New Roman" pitchFamily="18" charset="0"/>
                <a:cs typeface="Times New Roman" pitchFamily="18" charset="0"/>
              </a:rPr>
              <a:t>In </a:t>
            </a:r>
            <a:r>
              <a:rPr lang="en-US" b="1" i="1" dirty="0">
                <a:solidFill>
                  <a:srgbClr val="543800"/>
                </a:solidFill>
                <a:latin typeface="Times New Roman" pitchFamily="18" charset="0"/>
                <a:cs typeface="Times New Roman" pitchFamily="18" charset="0"/>
              </a:rPr>
              <a:t>St. Petersburg in the yard between the school and </a:t>
            </a:r>
            <a:r>
              <a:rPr lang="en-US" b="1" i="1" dirty="0" smtClean="0">
                <a:solidFill>
                  <a:srgbClr val="543800"/>
                </a:solidFill>
                <a:latin typeface="Times New Roman" pitchFamily="18" charset="0"/>
                <a:cs typeface="Times New Roman" pitchFamily="18" charset="0"/>
              </a:rPr>
              <a:t>kindergarten</a:t>
            </a:r>
            <a:r>
              <a:rPr lang="en-US" b="1" i="1" dirty="0">
                <a:solidFill>
                  <a:srgbClr val="543800"/>
                </a:solidFill>
                <a:latin typeface="Times New Roman" pitchFamily="18" charset="0"/>
                <a:cs typeface="Times New Roman" pitchFamily="18" charset="0"/>
              </a:rPr>
              <a:t>, </a:t>
            </a:r>
            <a:r>
              <a:rPr lang="en-US" b="1" i="1" dirty="0" smtClean="0">
                <a:solidFill>
                  <a:srgbClr val="543800"/>
                </a:solidFill>
                <a:latin typeface="Times New Roman" pitchFamily="18" charset="0"/>
                <a:cs typeface="Times New Roman" pitchFamily="18" charset="0"/>
              </a:rPr>
              <a:t>there is a </a:t>
            </a:r>
            <a:r>
              <a:rPr lang="en-US" b="1" i="1" dirty="0">
                <a:solidFill>
                  <a:srgbClr val="543800"/>
                </a:solidFill>
                <a:latin typeface="Times New Roman" pitchFamily="18" charset="0"/>
                <a:cs typeface="Times New Roman" pitchFamily="18" charset="0"/>
              </a:rPr>
              <a:t>metal </a:t>
            </a:r>
            <a:r>
              <a:rPr lang="en-US" b="1" i="1" dirty="0" smtClean="0">
                <a:solidFill>
                  <a:srgbClr val="543800"/>
                </a:solidFill>
                <a:latin typeface="Times New Roman" pitchFamily="18" charset="0"/>
                <a:cs typeface="Times New Roman" pitchFamily="18" charset="0"/>
              </a:rPr>
              <a:t>figure of </a:t>
            </a:r>
            <a:r>
              <a:rPr lang="en-US" b="1" i="1" dirty="0">
                <a:solidFill>
                  <a:srgbClr val="543800"/>
                </a:solidFill>
                <a:latin typeface="Times New Roman" pitchFamily="18" charset="0"/>
                <a:cs typeface="Times New Roman" pitchFamily="18" charset="0"/>
              </a:rPr>
              <a:t>an amusing  cat </a:t>
            </a:r>
            <a:r>
              <a:rPr lang="en-US" b="1" i="1" dirty="0" smtClean="0">
                <a:solidFill>
                  <a:srgbClr val="543800"/>
                </a:solidFill>
                <a:latin typeface="Times New Roman" pitchFamily="18" charset="0"/>
                <a:cs typeface="Times New Roman" pitchFamily="18" charset="0"/>
              </a:rPr>
              <a:t>wearing </a:t>
            </a:r>
            <a:r>
              <a:rPr lang="en-US" b="1" i="1" dirty="0">
                <a:solidFill>
                  <a:srgbClr val="543800"/>
                </a:solidFill>
                <a:latin typeface="Times New Roman" pitchFamily="18" charset="0"/>
                <a:cs typeface="Times New Roman" pitchFamily="18" charset="0"/>
              </a:rPr>
              <a:t>glasses. </a:t>
            </a:r>
            <a:r>
              <a:rPr lang="en-US" b="1" i="1" dirty="0" smtClean="0">
                <a:solidFill>
                  <a:srgbClr val="543800"/>
                </a:solidFill>
                <a:latin typeface="Times New Roman" pitchFamily="18" charset="0"/>
                <a:cs typeface="Times New Roman" pitchFamily="18" charset="0"/>
              </a:rPr>
              <a:t>It is Cat Scientist</a:t>
            </a:r>
            <a:r>
              <a:rPr lang="en-US" b="1" i="1" dirty="0">
                <a:solidFill>
                  <a:srgbClr val="543800"/>
                </a:solidFill>
                <a:latin typeface="Times New Roman" pitchFamily="18" charset="0"/>
                <a:cs typeface="Times New Roman" pitchFamily="18" charset="0"/>
              </a:rPr>
              <a:t>. Cat Scientist encourages children and adults to think about </a:t>
            </a:r>
            <a:r>
              <a:rPr lang="en-US" b="1" i="1" dirty="0" smtClean="0">
                <a:solidFill>
                  <a:srgbClr val="543800"/>
                </a:solidFill>
                <a:latin typeface="Times New Roman" pitchFamily="18" charset="0"/>
                <a:cs typeface="Times New Roman" pitchFamily="18" charset="0"/>
              </a:rPr>
              <a:t>education. There are books in front </a:t>
            </a:r>
            <a:r>
              <a:rPr lang="en-US" b="1" i="1" dirty="0">
                <a:solidFill>
                  <a:srgbClr val="543800"/>
                </a:solidFill>
                <a:latin typeface="Times New Roman" pitchFamily="18" charset="0"/>
                <a:cs typeface="Times New Roman" pitchFamily="18" charset="0"/>
              </a:rPr>
              <a:t>of Cat </a:t>
            </a:r>
            <a:r>
              <a:rPr lang="en-US" b="1" i="1" dirty="0" smtClean="0">
                <a:solidFill>
                  <a:srgbClr val="543800"/>
                </a:solidFill>
                <a:latin typeface="Times New Roman" pitchFamily="18" charset="0"/>
                <a:cs typeface="Times New Roman" pitchFamily="18" charset="0"/>
              </a:rPr>
              <a:t>Scientist. "</a:t>
            </a:r>
            <a:r>
              <a:rPr lang="en-US" b="1" i="1" dirty="0">
                <a:solidFill>
                  <a:srgbClr val="543800"/>
                </a:solidFill>
                <a:latin typeface="Times New Roman" pitchFamily="18" charset="0"/>
                <a:cs typeface="Times New Roman" pitchFamily="18" charset="0"/>
              </a:rPr>
              <a:t>Happiness is where you </a:t>
            </a:r>
            <a:r>
              <a:rPr lang="en-US" b="1" i="1" dirty="0" smtClean="0">
                <a:solidFill>
                  <a:srgbClr val="543800"/>
                </a:solidFill>
                <a:latin typeface="Times New Roman" pitchFamily="18" charset="0"/>
                <a:cs typeface="Times New Roman" pitchFamily="18" charset="0"/>
              </a:rPr>
              <a:t>are“ is written in one of the books. </a:t>
            </a:r>
            <a:r>
              <a:rPr lang="en-US" b="1" i="1" dirty="0">
                <a:solidFill>
                  <a:srgbClr val="543800"/>
                </a:solidFill>
                <a:latin typeface="Times New Roman" pitchFamily="18" charset="0"/>
                <a:cs typeface="Times New Roman" pitchFamily="18" charset="0"/>
              </a:rPr>
              <a:t>Cat Scientist appeared on this site in September 2012. </a:t>
            </a:r>
            <a:endParaRPr lang="en-US" b="1" i="1" dirty="0" smtClean="0">
              <a:solidFill>
                <a:srgbClr val="543800"/>
              </a:solidFill>
              <a:latin typeface="Times New Roman" pitchFamily="18" charset="0"/>
              <a:cs typeface="Times New Roman" pitchFamily="18" charset="0"/>
            </a:endParaRPr>
          </a:p>
          <a:p>
            <a:pPr algn="ctr"/>
            <a:r>
              <a:rPr lang="en-US" b="1" i="1" dirty="0" smtClean="0">
                <a:solidFill>
                  <a:srgbClr val="543800"/>
                </a:solidFill>
                <a:latin typeface="Times New Roman" pitchFamily="18" charset="0"/>
                <a:cs typeface="Times New Roman" pitchFamily="18" charset="0"/>
              </a:rPr>
              <a:t>It is 160 </a:t>
            </a:r>
            <a:r>
              <a:rPr lang="en-US" b="1" i="1" dirty="0">
                <a:solidFill>
                  <a:srgbClr val="543800"/>
                </a:solidFill>
                <a:latin typeface="Times New Roman" pitchFamily="18" charset="0"/>
                <a:cs typeface="Times New Roman" pitchFamily="18" charset="0"/>
              </a:rPr>
              <a:t>cm in height, </a:t>
            </a:r>
            <a:r>
              <a:rPr lang="en-US" b="1" i="1" dirty="0" smtClean="0">
                <a:solidFill>
                  <a:srgbClr val="543800"/>
                </a:solidFill>
                <a:latin typeface="Times New Roman" pitchFamily="18" charset="0"/>
                <a:cs typeface="Times New Roman" pitchFamily="18" charset="0"/>
              </a:rPr>
              <a:t>it was </a:t>
            </a:r>
            <a:r>
              <a:rPr lang="en-US" b="1" i="1" dirty="0">
                <a:solidFill>
                  <a:srgbClr val="543800"/>
                </a:solidFill>
                <a:latin typeface="Times New Roman" pitchFamily="18" charset="0"/>
                <a:cs typeface="Times New Roman" pitchFamily="18" charset="0"/>
              </a:rPr>
              <a:t>created by </a:t>
            </a:r>
            <a:r>
              <a:rPr lang="en-US" b="1" i="1" dirty="0" smtClean="0">
                <a:solidFill>
                  <a:srgbClr val="543800"/>
                </a:solidFill>
                <a:latin typeface="Times New Roman" pitchFamily="18" charset="0"/>
                <a:cs typeface="Times New Roman" pitchFamily="18" charset="0"/>
              </a:rPr>
              <a:t>Sergey </a:t>
            </a:r>
            <a:r>
              <a:rPr lang="en-US" b="1" i="1" dirty="0" err="1">
                <a:solidFill>
                  <a:srgbClr val="543800"/>
                </a:solidFill>
                <a:latin typeface="Times New Roman" pitchFamily="18" charset="0"/>
                <a:cs typeface="Times New Roman" pitchFamily="18" charset="0"/>
              </a:rPr>
              <a:t>Melnikov</a:t>
            </a:r>
            <a:r>
              <a:rPr lang="en-US" b="1" i="1" dirty="0">
                <a:solidFill>
                  <a:srgbClr val="543800"/>
                </a:solidFill>
                <a:latin typeface="Times New Roman" pitchFamily="18" charset="0"/>
                <a:cs typeface="Times New Roman" pitchFamily="18" charset="0"/>
              </a:rPr>
              <a:t>.</a:t>
            </a:r>
            <a:endParaRPr lang="ru-RU" b="1" i="1" dirty="0">
              <a:solidFill>
                <a:srgbClr val="543800"/>
              </a:solidFill>
              <a:latin typeface="Times New Roman" pitchFamily="18" charset="0"/>
              <a:cs typeface="Times New Roman" pitchFamily="18" charset="0"/>
            </a:endParaRPr>
          </a:p>
        </p:txBody>
      </p:sp>
      <p:sp>
        <p:nvSpPr>
          <p:cNvPr id="5" name="Прямоугольник 4"/>
          <p:cNvSpPr/>
          <p:nvPr/>
        </p:nvSpPr>
        <p:spPr>
          <a:xfrm>
            <a:off x="1043608" y="404664"/>
            <a:ext cx="7704856" cy="923330"/>
          </a:xfrm>
          <a:prstGeom prst="rect">
            <a:avLst/>
          </a:prstGeom>
        </p:spPr>
        <p:txBody>
          <a:bodyPr wrap="square">
            <a:spAutoFit/>
          </a:bodyPr>
          <a:lstStyle/>
          <a:p>
            <a:pPr algn="ctr"/>
            <a:r>
              <a:rPr lang="en-US" sz="5400" b="1" i="1" dirty="0" smtClean="0">
                <a:ln w="1905"/>
                <a:solidFill>
                  <a:srgbClr val="996633"/>
                </a:solidFill>
                <a:effectLst>
                  <a:innerShdw blurRad="69850" dist="43180" dir="5400000">
                    <a:srgbClr val="000000">
                      <a:alpha val="65000"/>
                    </a:srgbClr>
                  </a:innerShdw>
                </a:effectLst>
              </a:rPr>
              <a:t>Cat </a:t>
            </a:r>
            <a:r>
              <a:rPr lang="en-US" sz="5400" b="1" i="1" dirty="0">
                <a:ln w="1905"/>
                <a:solidFill>
                  <a:srgbClr val="996633"/>
                </a:solidFill>
                <a:effectLst>
                  <a:innerShdw blurRad="69850" dist="43180" dir="5400000">
                    <a:srgbClr val="000000">
                      <a:alpha val="65000"/>
                    </a:srgbClr>
                  </a:innerShdw>
                </a:effectLst>
              </a:rPr>
              <a:t>Scientist</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77163" y="1628800"/>
            <a:ext cx="2950218" cy="2212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993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7692" y="3441680"/>
            <a:ext cx="7742780" cy="3416320"/>
          </a:xfrm>
          <a:prstGeom prst="rect">
            <a:avLst/>
          </a:prstGeom>
        </p:spPr>
        <p:txBody>
          <a:bodyPr wrap="square">
            <a:spAutoFit/>
          </a:bodyPr>
          <a:lstStyle/>
          <a:p>
            <a:pPr algn="ctr"/>
            <a:r>
              <a:rPr lang="ru-RU" b="1" i="1" dirty="0" smtClean="0">
                <a:solidFill>
                  <a:srgbClr val="543800"/>
                </a:solidFill>
                <a:latin typeface="Times New Roman" pitchFamily="18" charset="0"/>
                <a:cs typeface="Times New Roman" pitchFamily="18" charset="0"/>
              </a:rPr>
              <a:t>Недалеко от набережной Фонтанки в Измайловском саду на лавочке сидит ангел: в одной руке он держит книгу – в другой раскрытый зонт. Таким образом, известный кукольный мастер Роман Шустров показал определенный петербургский образ старика, погрузившегося в чтение. Случайные прохожие невольно улыбаются, увидев необычного «посетителя парка». Дети стараются заглянуть к нему в книжку, чтобы узнать: «О чем же читают ангелы?». А постоянные посетители и туристы кладут на ему коленки монетки: «Вдруг, кому-нибудь они очень-очень нужны? Пусть тогда возьмут у ангела…»</a:t>
            </a:r>
          </a:p>
          <a:p>
            <a:pPr algn="ctr"/>
            <a:r>
              <a:rPr lang="ru-RU" b="1" i="1" dirty="0" smtClean="0">
                <a:solidFill>
                  <a:srgbClr val="543800"/>
                </a:solidFill>
                <a:latin typeface="Times New Roman" pitchFamily="18" charset="0"/>
                <a:cs typeface="Times New Roman" pitchFamily="18" charset="0"/>
              </a:rPr>
              <a:t>Высота скульптуры порядка 70 см.</a:t>
            </a:r>
          </a:p>
          <a:p>
            <a:pPr algn="ctr"/>
            <a:r>
              <a:rPr lang="ru-RU" b="1" i="1" dirty="0" smtClean="0">
                <a:solidFill>
                  <a:srgbClr val="543800"/>
                </a:solidFill>
                <a:latin typeface="Times New Roman" pitchFamily="18" charset="0"/>
                <a:cs typeface="Times New Roman" pitchFamily="18" charset="0"/>
              </a:rPr>
              <a:t>Открыта 12 октября 2012 г.</a:t>
            </a:r>
          </a:p>
          <a:p>
            <a:pPr algn="ctr"/>
            <a:endParaRPr lang="ru-RU" b="1" i="1" dirty="0">
              <a:solidFill>
                <a:srgbClr val="543800"/>
              </a:solidFill>
              <a:latin typeface="Times New Roman" pitchFamily="18" charset="0"/>
              <a:cs typeface="Times New Roman" pitchFamily="18" charset="0"/>
            </a:endParaRPr>
          </a:p>
        </p:txBody>
      </p:sp>
      <p:sp>
        <p:nvSpPr>
          <p:cNvPr id="3" name="Прямоугольник 2"/>
          <p:cNvSpPr/>
          <p:nvPr/>
        </p:nvSpPr>
        <p:spPr>
          <a:xfrm>
            <a:off x="899592" y="332656"/>
            <a:ext cx="7920880" cy="923330"/>
          </a:xfrm>
          <a:prstGeom prst="rect">
            <a:avLst/>
          </a:prstGeom>
        </p:spPr>
        <p:txBody>
          <a:bodyPr wrap="square">
            <a:spAutoFit/>
          </a:bodyPr>
          <a:lstStyle/>
          <a:p>
            <a:pPr algn="ctr"/>
            <a:r>
              <a:rPr lang="ru-RU" sz="5400" b="1" i="1" dirty="0" smtClean="0">
                <a:ln w="1905"/>
                <a:solidFill>
                  <a:srgbClr val="996633"/>
                </a:solidFill>
                <a:effectLst>
                  <a:innerShdw blurRad="69850" dist="43180" dir="5400000">
                    <a:srgbClr val="000000">
                      <a:alpha val="65000"/>
                    </a:srgbClr>
                  </a:innerShdw>
                </a:effectLst>
              </a:rPr>
              <a:t>Петербургский Ангел</a:t>
            </a:r>
            <a:endParaRPr lang="ru-RU" sz="5400" b="1" i="1" dirty="0">
              <a:ln w="1905"/>
              <a:solidFill>
                <a:srgbClr val="996633"/>
              </a:solidFill>
              <a:effectLst>
                <a:innerShdw blurRad="69850" dist="43180" dir="5400000">
                  <a:srgbClr val="000000">
                    <a:alpha val="65000"/>
                  </a:srgbClr>
                </a:innerShdw>
              </a:effectLst>
            </a:endParaRPr>
          </a:p>
        </p:txBody>
      </p:sp>
      <p:grpSp>
        <p:nvGrpSpPr>
          <p:cNvPr id="5" name="Группа 4"/>
          <p:cNvGrpSpPr/>
          <p:nvPr/>
        </p:nvGrpSpPr>
        <p:grpSpPr>
          <a:xfrm>
            <a:off x="3584905" y="1430354"/>
            <a:ext cx="2728353" cy="1812974"/>
            <a:chOff x="1115943" y="4133237"/>
            <a:chExt cx="2980144" cy="2350411"/>
          </a:xfrm>
        </p:grpSpPr>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943" y="4133237"/>
              <a:ext cx="2980144" cy="2350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Прямоугольник 3"/>
            <p:cNvSpPr/>
            <p:nvPr/>
          </p:nvSpPr>
          <p:spPr>
            <a:xfrm>
              <a:off x="1135767" y="4133237"/>
              <a:ext cx="2036711" cy="523220"/>
            </a:xfrm>
            <a:prstGeom prst="rect">
              <a:avLst/>
            </a:prstGeom>
          </p:spPr>
          <p:txBody>
            <a:bodyPr wrap="none">
              <a:spAutoFit/>
            </a:bodyPr>
            <a:lstStyle/>
            <a:p>
              <a:r>
                <a:rPr lang="ru-RU" sz="1400" dirty="0"/>
                <a:t>Набережной Фонтанки, </a:t>
              </a:r>
              <a:endParaRPr lang="ru-RU" sz="1400" dirty="0" smtClean="0"/>
            </a:p>
            <a:p>
              <a:r>
                <a:rPr lang="ru-RU" sz="1400" dirty="0" smtClean="0"/>
                <a:t>Измайловской </a:t>
              </a:r>
              <a:r>
                <a:rPr lang="ru-RU" sz="1400" dirty="0"/>
                <a:t>сад</a:t>
              </a:r>
            </a:p>
          </p:txBody>
        </p:sp>
      </p:grpSp>
    </p:spTree>
    <p:extLst>
      <p:ext uri="{BB962C8B-B14F-4D97-AF65-F5344CB8AC3E}">
        <p14:creationId xmlns:p14="http://schemas.microsoft.com/office/powerpoint/2010/main" val="2975552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005064"/>
            <a:ext cx="7920880" cy="2585323"/>
          </a:xfrm>
          <a:prstGeom prst="rect">
            <a:avLst/>
          </a:prstGeom>
        </p:spPr>
        <p:txBody>
          <a:bodyPr wrap="square">
            <a:spAutoFit/>
          </a:bodyPr>
          <a:lstStyle/>
          <a:p>
            <a:pPr algn="ctr"/>
            <a:r>
              <a:rPr lang="en-US" b="1" i="1" dirty="0">
                <a:solidFill>
                  <a:srgbClr val="543800"/>
                </a:solidFill>
                <a:latin typeface="Times New Roman" pitchFamily="18" charset="0"/>
                <a:cs typeface="Times New Roman" pitchFamily="18" charset="0"/>
              </a:rPr>
              <a:t>Near </a:t>
            </a:r>
            <a:r>
              <a:rPr lang="en-US" b="1" i="1" dirty="0" err="1">
                <a:solidFill>
                  <a:srgbClr val="543800"/>
                </a:solidFill>
                <a:latin typeface="Times New Roman" pitchFamily="18" charset="0"/>
                <a:cs typeface="Times New Roman" pitchFamily="18" charset="0"/>
              </a:rPr>
              <a:t>Fontanka</a:t>
            </a:r>
            <a:r>
              <a:rPr lang="en-US" b="1" i="1" dirty="0">
                <a:solidFill>
                  <a:srgbClr val="543800"/>
                </a:solidFill>
                <a:latin typeface="Times New Roman" pitchFamily="18" charset="0"/>
                <a:cs typeface="Times New Roman" pitchFamily="18" charset="0"/>
              </a:rPr>
              <a:t>  </a:t>
            </a:r>
            <a:r>
              <a:rPr lang="en-US" b="1" i="1" dirty="0" smtClean="0">
                <a:solidFill>
                  <a:srgbClr val="543800"/>
                </a:solidFill>
                <a:latin typeface="Times New Roman" pitchFamily="18" charset="0"/>
                <a:cs typeface="Times New Roman" pitchFamily="18" charset="0"/>
              </a:rPr>
              <a:t>Embankment </a:t>
            </a:r>
            <a:r>
              <a:rPr lang="en-US" b="1" i="1" dirty="0">
                <a:solidFill>
                  <a:srgbClr val="543800"/>
                </a:solidFill>
                <a:latin typeface="Times New Roman" pitchFamily="18" charset="0"/>
                <a:cs typeface="Times New Roman" pitchFamily="18" charset="0"/>
              </a:rPr>
              <a:t>in Izmailovsky garden, an angel sits on the bench,  in one hand he holds a book and in the other - an opened umbrella. Thus, the famous puppet master Roman </a:t>
            </a:r>
            <a:r>
              <a:rPr lang="en-US" b="1" i="1" dirty="0" err="1">
                <a:solidFill>
                  <a:srgbClr val="543800"/>
                </a:solidFill>
                <a:latin typeface="Times New Roman" pitchFamily="18" charset="0"/>
                <a:cs typeface="Times New Roman" pitchFamily="18" charset="0"/>
              </a:rPr>
              <a:t>Shustrov</a:t>
            </a:r>
            <a:r>
              <a:rPr lang="en-US" b="1" i="1" dirty="0">
                <a:solidFill>
                  <a:srgbClr val="543800"/>
                </a:solidFill>
                <a:latin typeface="Times New Roman" pitchFamily="18" charset="0"/>
                <a:cs typeface="Times New Roman" pitchFamily="18" charset="0"/>
              </a:rPr>
              <a:t> showed a certain Petersburg image of an old reading man. Passers-by smile, seeing this unusual "visitor of </a:t>
            </a:r>
            <a:r>
              <a:rPr lang="en-US" b="1" i="1" dirty="0" smtClean="0">
                <a:solidFill>
                  <a:srgbClr val="543800"/>
                </a:solidFill>
                <a:latin typeface="Times New Roman" pitchFamily="18" charset="0"/>
                <a:cs typeface="Times New Roman" pitchFamily="18" charset="0"/>
              </a:rPr>
              <a:t>the Park</a:t>
            </a:r>
            <a:r>
              <a:rPr lang="en-US" b="1" i="1" dirty="0">
                <a:solidFill>
                  <a:srgbClr val="543800"/>
                </a:solidFill>
                <a:latin typeface="Times New Roman" pitchFamily="18" charset="0"/>
                <a:cs typeface="Times New Roman" pitchFamily="18" charset="0"/>
              </a:rPr>
              <a:t>". Children try to look to his book to learn: "what are angels reading?"  While regular visitors and tourists put coins on his knees: "Perhaps, someone really needs this money. Then the angel lets him take..."</a:t>
            </a:r>
          </a:p>
          <a:p>
            <a:pPr algn="ctr"/>
            <a:r>
              <a:rPr lang="en-US" b="1" i="1" dirty="0">
                <a:solidFill>
                  <a:srgbClr val="543800"/>
                </a:solidFill>
                <a:latin typeface="Times New Roman" pitchFamily="18" charset="0"/>
                <a:cs typeface="Times New Roman" pitchFamily="18" charset="0"/>
              </a:rPr>
              <a:t>The sculpture is about 70 cm </a:t>
            </a:r>
            <a:r>
              <a:rPr lang="en-US" b="1" i="1" dirty="0" smtClean="0">
                <a:solidFill>
                  <a:srgbClr val="543800"/>
                </a:solidFill>
                <a:latin typeface="Times New Roman" pitchFamily="18" charset="0"/>
                <a:cs typeface="Times New Roman" pitchFamily="18" charset="0"/>
              </a:rPr>
              <a:t>height.</a:t>
            </a:r>
            <a:endParaRPr lang="en-US" b="1" i="1" dirty="0">
              <a:solidFill>
                <a:srgbClr val="543800"/>
              </a:solidFill>
              <a:latin typeface="Times New Roman" pitchFamily="18" charset="0"/>
              <a:cs typeface="Times New Roman" pitchFamily="18" charset="0"/>
            </a:endParaRPr>
          </a:p>
          <a:p>
            <a:pPr algn="ctr"/>
            <a:r>
              <a:rPr lang="en-US" b="1" i="1" dirty="0">
                <a:solidFill>
                  <a:srgbClr val="543800"/>
                </a:solidFill>
                <a:latin typeface="Times New Roman" pitchFamily="18" charset="0"/>
                <a:cs typeface="Times New Roman" pitchFamily="18" charset="0"/>
              </a:rPr>
              <a:t>It is open on October 12, 2012.</a:t>
            </a:r>
            <a:endParaRPr lang="ru-RU" b="1" i="1" dirty="0">
              <a:solidFill>
                <a:srgbClr val="543800"/>
              </a:solidFill>
              <a:latin typeface="Times New Roman" pitchFamily="18" charset="0"/>
              <a:cs typeface="Times New Roman" pitchFamily="18" charset="0"/>
            </a:endParaRPr>
          </a:p>
        </p:txBody>
      </p:sp>
      <p:sp>
        <p:nvSpPr>
          <p:cNvPr id="3" name="Прямоугольник 2"/>
          <p:cNvSpPr/>
          <p:nvPr/>
        </p:nvSpPr>
        <p:spPr>
          <a:xfrm>
            <a:off x="899592" y="332656"/>
            <a:ext cx="7920880" cy="923330"/>
          </a:xfrm>
          <a:prstGeom prst="rect">
            <a:avLst/>
          </a:prstGeom>
        </p:spPr>
        <p:txBody>
          <a:bodyPr wrap="square">
            <a:spAutoFit/>
          </a:bodyPr>
          <a:lstStyle/>
          <a:p>
            <a:pPr algn="ctr"/>
            <a:r>
              <a:rPr lang="en-US" sz="5400" b="1" i="1" dirty="0">
                <a:ln w="1905"/>
                <a:solidFill>
                  <a:srgbClr val="996633"/>
                </a:solidFill>
                <a:effectLst>
                  <a:innerShdw blurRad="69850" dist="43180" dir="5400000">
                    <a:srgbClr val="000000">
                      <a:alpha val="65000"/>
                    </a:srgbClr>
                  </a:innerShdw>
                </a:effectLst>
              </a:rPr>
              <a:t>Petersburg Angel</a:t>
            </a: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1919" y="1454675"/>
            <a:ext cx="1912791" cy="2550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8281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04070" y="3717032"/>
            <a:ext cx="7621056" cy="2862322"/>
          </a:xfrm>
          <a:prstGeom prst="rect">
            <a:avLst/>
          </a:prstGeom>
        </p:spPr>
        <p:txBody>
          <a:bodyPr wrap="square">
            <a:spAutoFit/>
          </a:bodyPr>
          <a:lstStyle/>
          <a:p>
            <a:pPr algn="ctr"/>
            <a:r>
              <a:rPr lang="ru-RU" b="1" i="1" dirty="0">
                <a:solidFill>
                  <a:srgbClr val="543800"/>
                </a:solidFill>
                <a:latin typeface="Times New Roman" pitchFamily="18" charset="0"/>
                <a:cs typeface="Times New Roman" pitchFamily="18" charset="0"/>
              </a:rPr>
              <a:t>Маленькая собака Муму является персонажем одноименного романа </a:t>
            </a:r>
            <a:endParaRPr lang="en-US" b="1" i="1" dirty="0" smtClean="0">
              <a:solidFill>
                <a:srgbClr val="543800"/>
              </a:solidFill>
              <a:latin typeface="Times New Roman" pitchFamily="18" charset="0"/>
              <a:cs typeface="Times New Roman" pitchFamily="18" charset="0"/>
            </a:endParaRPr>
          </a:p>
          <a:p>
            <a:pPr algn="ctr"/>
            <a:r>
              <a:rPr lang="ru-RU" b="1" i="1" dirty="0" smtClean="0">
                <a:solidFill>
                  <a:srgbClr val="543800"/>
                </a:solidFill>
                <a:latin typeface="Times New Roman" pitchFamily="18" charset="0"/>
                <a:cs typeface="Times New Roman" pitchFamily="18" charset="0"/>
              </a:rPr>
              <a:t>l</a:t>
            </a:r>
            <a:r>
              <a:rPr lang="ru-RU" b="1" i="1" dirty="0">
                <a:solidFill>
                  <a:srgbClr val="543800"/>
                </a:solidFill>
                <a:latin typeface="Times New Roman" pitchFamily="18" charset="0"/>
                <a:cs typeface="Times New Roman" pitchFamily="18" charset="0"/>
              </a:rPr>
              <a:t>. С. Тургенев</a:t>
            </a:r>
            <a:r>
              <a:rPr lang="ru-RU" b="1" i="1" dirty="0" smtClean="0">
                <a:solidFill>
                  <a:srgbClr val="543800"/>
                </a:solidFill>
                <a:latin typeface="Times New Roman" pitchFamily="18" charset="0"/>
                <a:cs typeface="Times New Roman" pitchFamily="18" charset="0"/>
              </a:rPr>
              <a:t>.</a:t>
            </a:r>
            <a:r>
              <a:rPr lang="en-US" b="1" i="1" dirty="0" smtClean="0">
                <a:solidFill>
                  <a:srgbClr val="543800"/>
                </a:solidFill>
                <a:latin typeface="Times New Roman" pitchFamily="18" charset="0"/>
                <a:cs typeface="Times New Roman" pitchFamily="18" charset="0"/>
              </a:rPr>
              <a:t> </a:t>
            </a:r>
            <a:r>
              <a:rPr lang="ru-RU" b="1" i="1" dirty="0" smtClean="0">
                <a:solidFill>
                  <a:srgbClr val="543800"/>
                </a:solidFill>
                <a:latin typeface="Times New Roman" pitchFamily="18" charset="0"/>
                <a:cs typeface="Times New Roman" pitchFamily="18" charset="0"/>
              </a:rPr>
              <a:t>У больших хозяйских сапог и висящего плаща лежит дворняжка. Этот памятник символизирует собаку,  преданно ожидающую своего хозяина.  Авторы проекта Лев </a:t>
            </a:r>
            <a:r>
              <a:rPr lang="ru-RU" b="1" i="1" dirty="0" err="1" smtClean="0">
                <a:solidFill>
                  <a:srgbClr val="543800"/>
                </a:solidFill>
                <a:latin typeface="Times New Roman" pitchFamily="18" charset="0"/>
                <a:cs typeface="Times New Roman" pitchFamily="18" charset="0"/>
              </a:rPr>
              <a:t>Немировский</a:t>
            </a:r>
            <a:r>
              <a:rPr lang="ru-RU" b="1" i="1" dirty="0" smtClean="0">
                <a:solidFill>
                  <a:srgbClr val="543800"/>
                </a:solidFill>
                <a:latin typeface="Times New Roman" pitchFamily="18" charset="0"/>
                <a:cs typeface="Times New Roman" pitchFamily="18" charset="0"/>
              </a:rPr>
              <a:t> и скульптор Арам </a:t>
            </a:r>
            <a:r>
              <a:rPr lang="ru-RU" b="1" i="1" dirty="0" err="1" smtClean="0">
                <a:solidFill>
                  <a:srgbClr val="543800"/>
                </a:solidFill>
                <a:latin typeface="Times New Roman" pitchFamily="18" charset="0"/>
                <a:cs typeface="Times New Roman" pitchFamily="18" charset="0"/>
              </a:rPr>
              <a:t>Аревикян</a:t>
            </a:r>
            <a:r>
              <a:rPr lang="ru-RU" b="1" i="1" dirty="0" smtClean="0">
                <a:solidFill>
                  <a:srgbClr val="543800"/>
                </a:solidFill>
                <a:latin typeface="Times New Roman" pitchFamily="18" charset="0"/>
                <a:cs typeface="Times New Roman" pitchFamily="18" charset="0"/>
              </a:rPr>
              <a:t>.  Открытие литературного памятника состоялось 25 марта 2004 г. и было приурочено к 150-летию со дня выхода в свет знаменитого произведения Тургенева И.С., опубликованного в журнале «</a:t>
            </a:r>
            <a:r>
              <a:rPr lang="ru-RU" b="1" i="1" dirty="0" err="1" smtClean="0">
                <a:solidFill>
                  <a:srgbClr val="543800"/>
                </a:solidFill>
                <a:latin typeface="Times New Roman" pitchFamily="18" charset="0"/>
                <a:cs typeface="Times New Roman" pitchFamily="18" charset="0"/>
              </a:rPr>
              <a:t>Современникъ</a:t>
            </a:r>
            <a:r>
              <a:rPr lang="ru-RU" b="1" i="1" dirty="0" smtClean="0">
                <a:solidFill>
                  <a:srgbClr val="543800"/>
                </a:solidFill>
                <a:latin typeface="Times New Roman" pitchFamily="18" charset="0"/>
                <a:cs typeface="Times New Roman" pitchFamily="18" charset="0"/>
              </a:rPr>
              <a:t>» в марте 1854 года. Скульптура расположена у входа в уютное кафе «Муму». Погладь по </a:t>
            </a:r>
            <a:r>
              <a:rPr lang="ru-RU" b="1" i="1" dirty="0">
                <a:solidFill>
                  <a:srgbClr val="543800"/>
                </a:solidFill>
                <a:latin typeface="Times New Roman" pitchFamily="18" charset="0"/>
                <a:cs typeface="Times New Roman" pitchFamily="18" charset="0"/>
              </a:rPr>
              <a:t>голове </a:t>
            </a:r>
            <a:r>
              <a:rPr lang="ru-RU" b="1" i="1" dirty="0" smtClean="0">
                <a:solidFill>
                  <a:srgbClr val="543800"/>
                </a:solidFill>
                <a:latin typeface="Times New Roman" pitchFamily="18" charset="0"/>
                <a:cs typeface="Times New Roman" pitchFamily="18" charset="0"/>
              </a:rPr>
              <a:t>собаки</a:t>
            </a:r>
            <a:r>
              <a:rPr lang="en-US" b="1" i="1" dirty="0" smtClean="0">
                <a:solidFill>
                  <a:srgbClr val="543800"/>
                </a:solidFill>
                <a:latin typeface="Times New Roman" pitchFamily="18" charset="0"/>
                <a:cs typeface="Times New Roman" pitchFamily="18" charset="0"/>
              </a:rPr>
              <a:t> </a:t>
            </a:r>
            <a:r>
              <a:rPr lang="ru-RU" b="1" i="1" dirty="0" smtClean="0">
                <a:solidFill>
                  <a:srgbClr val="543800"/>
                </a:solidFill>
                <a:latin typeface="Times New Roman" pitchFamily="18" charset="0"/>
                <a:cs typeface="Times New Roman" pitchFamily="18" charset="0"/>
              </a:rPr>
              <a:t>проходя </a:t>
            </a:r>
            <a:r>
              <a:rPr lang="ru-RU" b="1" i="1" dirty="0">
                <a:solidFill>
                  <a:srgbClr val="543800"/>
                </a:solidFill>
                <a:latin typeface="Times New Roman" pitchFamily="18" charset="0"/>
                <a:cs typeface="Times New Roman" pitchFamily="18" charset="0"/>
              </a:rPr>
              <a:t>мимо.</a:t>
            </a:r>
          </a:p>
        </p:txBody>
      </p:sp>
      <p:sp>
        <p:nvSpPr>
          <p:cNvPr id="4" name="Прямоугольник 3"/>
          <p:cNvSpPr/>
          <p:nvPr/>
        </p:nvSpPr>
        <p:spPr>
          <a:xfrm>
            <a:off x="899592" y="260648"/>
            <a:ext cx="7960880" cy="923330"/>
          </a:xfrm>
          <a:prstGeom prst="rect">
            <a:avLst/>
          </a:prstGeom>
        </p:spPr>
        <p:txBody>
          <a:bodyPr wrap="square">
            <a:spAutoFit/>
          </a:bodyPr>
          <a:lstStyle/>
          <a:p>
            <a:pPr algn="ctr"/>
            <a:r>
              <a:rPr lang="ru-RU" sz="5400" b="1" i="1" dirty="0" smtClean="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rPr>
              <a:t>Памятник Му-му</a:t>
            </a:r>
            <a:endParaRPr lang="ru-RU" sz="5400" b="1" i="1" dirty="0">
              <a:ln w="1905"/>
              <a:solidFill>
                <a:srgbClr val="996633"/>
              </a:solidFill>
              <a:effectLst>
                <a:innerShdw blurRad="69850" dist="43180" dir="5400000">
                  <a:srgbClr val="000000">
                    <a:alpha val="65000"/>
                  </a:srgbClr>
                </a:innerShdw>
              </a:effectLst>
              <a:latin typeface="Times New Roman" pitchFamily="18" charset="0"/>
              <a:cs typeface="Times New Roman" pitchFamily="18" charset="0"/>
            </a:endParaRPr>
          </a:p>
        </p:txBody>
      </p:sp>
      <p:grpSp>
        <p:nvGrpSpPr>
          <p:cNvPr id="5" name="Группа 4"/>
          <p:cNvGrpSpPr/>
          <p:nvPr/>
        </p:nvGrpSpPr>
        <p:grpSpPr>
          <a:xfrm>
            <a:off x="3507217" y="1652385"/>
            <a:ext cx="2885118" cy="1920631"/>
            <a:chOff x="2590565" y="1576944"/>
            <a:chExt cx="3752565" cy="2644143"/>
          </a:xfrm>
        </p:grpSpPr>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565" y="1576944"/>
              <a:ext cx="3752565" cy="2644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Прямоугольник 1"/>
            <p:cNvSpPr/>
            <p:nvPr/>
          </p:nvSpPr>
          <p:spPr>
            <a:xfrm>
              <a:off x="2770682" y="3789040"/>
              <a:ext cx="1591013" cy="307778"/>
            </a:xfrm>
            <a:prstGeom prst="rect">
              <a:avLst/>
            </a:prstGeom>
          </p:spPr>
          <p:txBody>
            <a:bodyPr wrap="none">
              <a:spAutoFit/>
            </a:bodyPr>
            <a:lstStyle/>
            <a:p>
              <a:r>
                <a:rPr lang="ru-RU" sz="1400" dirty="0"/>
                <a:t>Садовая ул., 94/23</a:t>
              </a:r>
            </a:p>
          </p:txBody>
        </p:sp>
      </p:grpSp>
    </p:spTree>
    <p:extLst>
      <p:ext uri="{BB962C8B-B14F-4D97-AF65-F5344CB8AC3E}">
        <p14:creationId xmlns:p14="http://schemas.microsoft.com/office/powerpoint/2010/main" val="1904878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1987</TotalTime>
  <Words>1458</Words>
  <Application>Microsoft Office PowerPoint</Application>
  <PresentationFormat>Экран (4:3)</PresentationFormat>
  <Paragraphs>79</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152</cp:revision>
  <dcterms:created xsi:type="dcterms:W3CDTF">2016-01-06T17:20:34Z</dcterms:created>
  <dcterms:modified xsi:type="dcterms:W3CDTF">2016-03-27T22:13:15Z</dcterms:modified>
</cp:coreProperties>
</file>